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16"/>
  </p:notesMasterIdLst>
  <p:sldIdLst>
    <p:sldId id="256" r:id="rId2"/>
    <p:sldId id="257" r:id="rId3"/>
    <p:sldId id="267" r:id="rId4"/>
    <p:sldId id="261" r:id="rId5"/>
    <p:sldId id="262" r:id="rId6"/>
    <p:sldId id="271" r:id="rId7"/>
    <p:sldId id="264" r:id="rId8"/>
    <p:sldId id="266" r:id="rId9"/>
    <p:sldId id="268" r:id="rId10"/>
    <p:sldId id="269" r:id="rId11"/>
    <p:sldId id="260" r:id="rId12"/>
    <p:sldId id="265" r:id="rId13"/>
    <p:sldId id="263" r:id="rId14"/>
    <p:sldId id="270"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92" autoAdjust="0"/>
    <p:restoredTop sz="94676"/>
  </p:normalViewPr>
  <p:slideViewPr>
    <p:cSldViewPr snapToGrid="0">
      <p:cViewPr varScale="1">
        <p:scale>
          <a:sx n="114" d="100"/>
          <a:sy n="114" d="100"/>
        </p:scale>
        <p:origin x="696"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C446FD4-8B9E-484E-8EF0-1F9AB84EC884}" type="datetimeFigureOut">
              <a:rPr lang="en-US" smtClean="0"/>
              <a:t>8/14/24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2593903-2D94-4723-84F8-FF1E974A7786}" type="slidenum">
              <a:rPr lang="en-US" smtClean="0"/>
              <a:t>‹#›</a:t>
            </a:fld>
            <a:endParaRPr lang="en-US"/>
          </a:p>
        </p:txBody>
      </p:sp>
    </p:spTree>
    <p:extLst>
      <p:ext uri="{BB962C8B-B14F-4D97-AF65-F5344CB8AC3E}">
        <p14:creationId xmlns:p14="http://schemas.microsoft.com/office/powerpoint/2010/main" val="12750001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ww.youtube.com/watch?v=31PbCTS4Sq4"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sourced the Microsoft “When everybody plays, we all win” video from the following YouTube page: https://www.youtube.com/watch?v=CncTUQgRr8k</a:t>
            </a:r>
          </a:p>
        </p:txBody>
      </p:sp>
      <p:sp>
        <p:nvSpPr>
          <p:cNvPr id="4" name="Slide Number Placeholder 3"/>
          <p:cNvSpPr>
            <a:spLocks noGrp="1"/>
          </p:cNvSpPr>
          <p:nvPr>
            <p:ph type="sldNum" sz="quarter" idx="5"/>
          </p:nvPr>
        </p:nvSpPr>
        <p:spPr/>
        <p:txBody>
          <a:bodyPr/>
          <a:lstStyle/>
          <a:p>
            <a:fld id="{92593903-2D94-4723-84F8-FF1E974A7786}" type="slidenum">
              <a:rPr lang="en-US" smtClean="0"/>
              <a:t>2</a:t>
            </a:fld>
            <a:endParaRPr lang="en-US"/>
          </a:p>
        </p:txBody>
      </p:sp>
    </p:spTree>
    <p:extLst>
      <p:ext uri="{BB962C8B-B14F-4D97-AF65-F5344CB8AC3E}">
        <p14:creationId xmlns:p14="http://schemas.microsoft.com/office/powerpoint/2010/main" val="30517474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2593903-2D94-4723-84F8-FF1E974A7786}" type="slidenum">
              <a:rPr lang="en-US" smtClean="0"/>
              <a:t>7</a:t>
            </a:fld>
            <a:endParaRPr lang="en-US"/>
          </a:p>
        </p:txBody>
      </p:sp>
    </p:spTree>
    <p:extLst>
      <p:ext uri="{BB962C8B-B14F-4D97-AF65-F5344CB8AC3E}">
        <p14:creationId xmlns:p14="http://schemas.microsoft.com/office/powerpoint/2010/main" val="28563683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2593903-2D94-4723-84F8-FF1E974A7786}" type="slidenum">
              <a:rPr lang="en-US" smtClean="0"/>
              <a:t>10</a:t>
            </a:fld>
            <a:endParaRPr lang="en-US"/>
          </a:p>
        </p:txBody>
      </p:sp>
    </p:spTree>
    <p:extLst>
      <p:ext uri="{BB962C8B-B14F-4D97-AF65-F5344CB8AC3E}">
        <p14:creationId xmlns:p14="http://schemas.microsoft.com/office/powerpoint/2010/main" val="11115450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more in-depth video on how </a:t>
            </a:r>
            <a:r>
              <a:rPr lang="en-US" dirty="0" err="1"/>
              <a:t>Senua</a:t>
            </a:r>
            <a:r>
              <a:rPr lang="en-US" dirty="0"/>
              <a:t> </a:t>
            </a:r>
            <a:r>
              <a:rPr lang="en-US" dirty="0" err="1"/>
              <a:t>Hellsblade</a:t>
            </a:r>
            <a:r>
              <a:rPr lang="en-US" dirty="0"/>
              <a:t> shows Psychosis can be viewed at https://www.youtube.com/watch?v=31PbCTS4Sq4</a:t>
            </a:r>
          </a:p>
          <a:p>
            <a:r>
              <a:rPr lang="en-US" dirty="0" err="1">
                <a:hlinkClick r:id="rId3"/>
              </a:rPr>
              <a:t>Hellblade</a:t>
            </a:r>
            <a:r>
              <a:rPr lang="en-US" dirty="0">
                <a:hlinkClick r:id="rId3"/>
              </a:rPr>
              <a:t>: </a:t>
            </a:r>
            <a:r>
              <a:rPr lang="en-US" dirty="0" err="1">
                <a:hlinkClick r:id="rId3"/>
              </a:rPr>
              <a:t>Senua's</a:t>
            </a:r>
            <a:r>
              <a:rPr lang="en-US" dirty="0">
                <a:hlinkClick r:id="rId3"/>
              </a:rPr>
              <a:t> Psychosis | Mental Health Feature (youtube.com)</a:t>
            </a:r>
            <a:endParaRPr lang="en-US" dirty="0"/>
          </a:p>
        </p:txBody>
      </p:sp>
      <p:sp>
        <p:nvSpPr>
          <p:cNvPr id="4" name="Slide Number Placeholder 3"/>
          <p:cNvSpPr>
            <a:spLocks noGrp="1"/>
          </p:cNvSpPr>
          <p:nvPr>
            <p:ph type="sldNum" sz="quarter" idx="5"/>
          </p:nvPr>
        </p:nvSpPr>
        <p:spPr/>
        <p:txBody>
          <a:bodyPr/>
          <a:lstStyle/>
          <a:p>
            <a:fld id="{92593903-2D94-4723-84F8-FF1E974A7786}" type="slidenum">
              <a:rPr lang="en-US" smtClean="0"/>
              <a:t>12</a:t>
            </a:fld>
            <a:endParaRPr lang="en-US"/>
          </a:p>
        </p:txBody>
      </p:sp>
    </p:spTree>
    <p:extLst>
      <p:ext uri="{BB962C8B-B14F-4D97-AF65-F5344CB8AC3E}">
        <p14:creationId xmlns:p14="http://schemas.microsoft.com/office/powerpoint/2010/main" val="18293232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D492E9E-D070-4D89-96A6-CDA455525080}" type="datetimeFigureOut">
              <a:rPr lang="en-US" smtClean="0"/>
              <a:t>8/14/24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CB61272-3F10-4865-895B-921BBCB3A475}" type="slidenum">
              <a:rPr lang="en-US" smtClean="0"/>
              <a:t>‹#›</a:t>
            </a:fld>
            <a:endParaRPr lang="en-US"/>
          </a:p>
        </p:txBody>
      </p:sp>
    </p:spTree>
    <p:extLst>
      <p:ext uri="{BB962C8B-B14F-4D97-AF65-F5344CB8AC3E}">
        <p14:creationId xmlns:p14="http://schemas.microsoft.com/office/powerpoint/2010/main" val="22654600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D492E9E-D070-4D89-96A6-CDA455525080}" type="datetimeFigureOut">
              <a:rPr lang="en-US" smtClean="0"/>
              <a:t>8/14/24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CB61272-3F10-4865-895B-921BBCB3A475}" type="slidenum">
              <a:rPr lang="en-US" smtClean="0"/>
              <a:t>‹#›</a:t>
            </a:fld>
            <a:endParaRPr lang="en-US"/>
          </a:p>
        </p:txBody>
      </p:sp>
    </p:spTree>
    <p:extLst>
      <p:ext uri="{BB962C8B-B14F-4D97-AF65-F5344CB8AC3E}">
        <p14:creationId xmlns:p14="http://schemas.microsoft.com/office/powerpoint/2010/main" val="26667595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D492E9E-D070-4D89-96A6-CDA455525080}" type="datetimeFigureOut">
              <a:rPr lang="en-US" smtClean="0"/>
              <a:t>8/14/24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CB61272-3F10-4865-895B-921BBCB3A475}" type="slidenum">
              <a:rPr lang="en-US" smtClean="0"/>
              <a:t>‹#›</a:t>
            </a:fld>
            <a:endParaRPr lang="en-US"/>
          </a:p>
        </p:txBody>
      </p:sp>
    </p:spTree>
    <p:extLst>
      <p:ext uri="{BB962C8B-B14F-4D97-AF65-F5344CB8AC3E}">
        <p14:creationId xmlns:p14="http://schemas.microsoft.com/office/powerpoint/2010/main" val="27674620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D492E9E-D070-4D89-96A6-CDA455525080}" type="datetimeFigureOut">
              <a:rPr lang="en-US" smtClean="0"/>
              <a:t>8/14/24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CB61272-3F10-4865-895B-921BBCB3A475}" type="slidenum">
              <a:rPr lang="en-US" smtClean="0"/>
              <a:t>‹#›</a:t>
            </a:fld>
            <a:endParaRPr lang="en-US"/>
          </a:p>
        </p:txBody>
      </p:sp>
    </p:spTree>
    <p:extLst>
      <p:ext uri="{BB962C8B-B14F-4D97-AF65-F5344CB8AC3E}">
        <p14:creationId xmlns:p14="http://schemas.microsoft.com/office/powerpoint/2010/main" val="4786746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shade val="82000"/>
                  </a:schemeClr>
                </a:solidFill>
              </a:defRPr>
            </a:lvl1pPr>
            <a:lvl2pPr marL="457200" indent="0">
              <a:buNone/>
              <a:defRPr sz="2000">
                <a:solidFill>
                  <a:schemeClr val="tx1">
                    <a:shade val="82000"/>
                  </a:schemeClr>
                </a:solidFill>
              </a:defRPr>
            </a:lvl2pPr>
            <a:lvl3pPr marL="914400" indent="0">
              <a:buNone/>
              <a:defRPr sz="1800">
                <a:solidFill>
                  <a:schemeClr val="tx1">
                    <a:shade val="82000"/>
                  </a:schemeClr>
                </a:solidFill>
              </a:defRPr>
            </a:lvl3pPr>
            <a:lvl4pPr marL="1371600" indent="0">
              <a:buNone/>
              <a:defRPr sz="1600">
                <a:solidFill>
                  <a:schemeClr val="tx1">
                    <a:shade val="82000"/>
                  </a:schemeClr>
                </a:solidFill>
              </a:defRPr>
            </a:lvl4pPr>
            <a:lvl5pPr marL="1828800" indent="0">
              <a:buNone/>
              <a:defRPr sz="1600">
                <a:solidFill>
                  <a:schemeClr val="tx1">
                    <a:shade val="82000"/>
                  </a:schemeClr>
                </a:solidFill>
              </a:defRPr>
            </a:lvl5pPr>
            <a:lvl6pPr marL="2286000" indent="0">
              <a:buNone/>
              <a:defRPr sz="1600">
                <a:solidFill>
                  <a:schemeClr val="tx1">
                    <a:shade val="82000"/>
                  </a:schemeClr>
                </a:solidFill>
              </a:defRPr>
            </a:lvl6pPr>
            <a:lvl7pPr marL="2743200" indent="0">
              <a:buNone/>
              <a:defRPr sz="1600">
                <a:solidFill>
                  <a:schemeClr val="tx1">
                    <a:shade val="82000"/>
                  </a:schemeClr>
                </a:solidFill>
              </a:defRPr>
            </a:lvl7pPr>
            <a:lvl8pPr marL="3200400" indent="0">
              <a:buNone/>
              <a:defRPr sz="1600">
                <a:solidFill>
                  <a:schemeClr val="tx1">
                    <a:shade val="82000"/>
                  </a:schemeClr>
                </a:solidFill>
              </a:defRPr>
            </a:lvl8pPr>
            <a:lvl9pPr marL="3657600" indent="0">
              <a:buNone/>
              <a:defRPr sz="1600">
                <a:solidFill>
                  <a:schemeClr val="tx1">
                    <a:shade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D492E9E-D070-4D89-96A6-CDA455525080}" type="datetimeFigureOut">
              <a:rPr lang="en-US" smtClean="0"/>
              <a:t>8/14/24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CB61272-3F10-4865-895B-921BBCB3A475}" type="slidenum">
              <a:rPr lang="en-US" smtClean="0"/>
              <a:t>‹#›</a:t>
            </a:fld>
            <a:endParaRPr lang="en-US"/>
          </a:p>
        </p:txBody>
      </p:sp>
    </p:spTree>
    <p:extLst>
      <p:ext uri="{BB962C8B-B14F-4D97-AF65-F5344CB8AC3E}">
        <p14:creationId xmlns:p14="http://schemas.microsoft.com/office/powerpoint/2010/main" val="18401802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D492E9E-D070-4D89-96A6-CDA455525080}" type="datetimeFigureOut">
              <a:rPr lang="en-US" smtClean="0"/>
              <a:t>8/14/24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CB61272-3F10-4865-895B-921BBCB3A475}" type="slidenum">
              <a:rPr lang="en-US" smtClean="0"/>
              <a:t>‹#›</a:t>
            </a:fld>
            <a:endParaRPr lang="en-US"/>
          </a:p>
        </p:txBody>
      </p:sp>
    </p:spTree>
    <p:extLst>
      <p:ext uri="{BB962C8B-B14F-4D97-AF65-F5344CB8AC3E}">
        <p14:creationId xmlns:p14="http://schemas.microsoft.com/office/powerpoint/2010/main" val="32846083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D492E9E-D070-4D89-96A6-CDA455525080}" type="datetimeFigureOut">
              <a:rPr lang="en-US" smtClean="0"/>
              <a:t>8/14/24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CB61272-3F10-4865-895B-921BBCB3A475}" type="slidenum">
              <a:rPr lang="en-US" smtClean="0"/>
              <a:t>‹#›</a:t>
            </a:fld>
            <a:endParaRPr lang="en-US"/>
          </a:p>
        </p:txBody>
      </p:sp>
    </p:spTree>
    <p:extLst>
      <p:ext uri="{BB962C8B-B14F-4D97-AF65-F5344CB8AC3E}">
        <p14:creationId xmlns:p14="http://schemas.microsoft.com/office/powerpoint/2010/main" val="13267674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D492E9E-D070-4D89-96A6-CDA455525080}" type="datetimeFigureOut">
              <a:rPr lang="en-US" smtClean="0"/>
              <a:t>8/14/24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CB61272-3F10-4865-895B-921BBCB3A475}" type="slidenum">
              <a:rPr lang="en-US" smtClean="0"/>
              <a:t>‹#›</a:t>
            </a:fld>
            <a:endParaRPr lang="en-US"/>
          </a:p>
        </p:txBody>
      </p:sp>
    </p:spTree>
    <p:extLst>
      <p:ext uri="{BB962C8B-B14F-4D97-AF65-F5344CB8AC3E}">
        <p14:creationId xmlns:p14="http://schemas.microsoft.com/office/powerpoint/2010/main" val="29493482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D492E9E-D070-4D89-96A6-CDA455525080}" type="datetimeFigureOut">
              <a:rPr lang="en-US" smtClean="0"/>
              <a:t>8/14/24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CB61272-3F10-4865-895B-921BBCB3A475}" type="slidenum">
              <a:rPr lang="en-US" smtClean="0"/>
              <a:t>‹#›</a:t>
            </a:fld>
            <a:endParaRPr lang="en-US"/>
          </a:p>
        </p:txBody>
      </p:sp>
    </p:spTree>
    <p:extLst>
      <p:ext uri="{BB962C8B-B14F-4D97-AF65-F5344CB8AC3E}">
        <p14:creationId xmlns:p14="http://schemas.microsoft.com/office/powerpoint/2010/main" val="5868676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D492E9E-D070-4D89-96A6-CDA455525080}" type="datetimeFigureOut">
              <a:rPr lang="en-US" smtClean="0"/>
              <a:t>8/14/24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CB61272-3F10-4865-895B-921BBCB3A475}" type="slidenum">
              <a:rPr lang="en-US" smtClean="0"/>
              <a:t>‹#›</a:t>
            </a:fld>
            <a:endParaRPr lang="en-US"/>
          </a:p>
        </p:txBody>
      </p:sp>
    </p:spTree>
    <p:extLst>
      <p:ext uri="{BB962C8B-B14F-4D97-AF65-F5344CB8AC3E}">
        <p14:creationId xmlns:p14="http://schemas.microsoft.com/office/powerpoint/2010/main" val="17787887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D492E9E-D070-4D89-96A6-CDA455525080}" type="datetimeFigureOut">
              <a:rPr lang="en-US" smtClean="0"/>
              <a:t>8/14/24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CB61272-3F10-4865-895B-921BBCB3A475}" type="slidenum">
              <a:rPr lang="en-US" smtClean="0"/>
              <a:t>‹#›</a:t>
            </a:fld>
            <a:endParaRPr lang="en-US"/>
          </a:p>
        </p:txBody>
      </p:sp>
    </p:spTree>
    <p:extLst>
      <p:ext uri="{BB962C8B-B14F-4D97-AF65-F5344CB8AC3E}">
        <p14:creationId xmlns:p14="http://schemas.microsoft.com/office/powerpoint/2010/main" val="35450571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100000">
              <a:schemeClr val="bg1"/>
            </a:gs>
            <a:gs pos="0">
              <a:schemeClr val="bg1"/>
            </a:gs>
            <a:gs pos="29380">
              <a:srgbClr val="360E32"/>
            </a:gs>
            <a:gs pos="79716">
              <a:schemeClr val="accent5">
                <a:lumMod val="50000"/>
              </a:schemeClr>
            </a:gs>
            <a:gs pos="56000">
              <a:schemeClr val="accent5">
                <a:lumMod val="75000"/>
              </a:schemeClr>
            </a:gs>
          </a:gsLst>
          <a:lin ang="5400000" scaled="1"/>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shade val="82000"/>
                  </a:schemeClr>
                </a:solidFill>
              </a:defRPr>
            </a:lvl1pPr>
          </a:lstStyle>
          <a:p>
            <a:fld id="{AD492E9E-D070-4D89-96A6-CDA455525080}" type="datetimeFigureOut">
              <a:rPr lang="en-US" smtClean="0"/>
              <a:t>8/14/24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shade val="82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shade val="82000"/>
                  </a:schemeClr>
                </a:solidFill>
              </a:defRPr>
            </a:lvl1pPr>
          </a:lstStyle>
          <a:p>
            <a:fld id="{CCB61272-3F10-4865-895B-921BBCB3A475}" type="slidenum">
              <a:rPr lang="en-US" smtClean="0"/>
              <a:t>‹#›</a:t>
            </a:fld>
            <a:endParaRPr lang="en-US"/>
          </a:p>
        </p:txBody>
      </p:sp>
    </p:spTree>
    <p:extLst>
      <p:ext uri="{BB962C8B-B14F-4D97-AF65-F5344CB8AC3E}">
        <p14:creationId xmlns:p14="http://schemas.microsoft.com/office/powerpoint/2010/main" val="920147885"/>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video" Target="https://www.youtube.com/embed/46mnjBFn-jE?feature=oembed" TargetMode="External"/><Relationship Id="rId4" Type="http://schemas.openxmlformats.org/officeDocument/2006/relationships/image" Target="../media/image19.jpeg"/></Relationships>
</file>

<file path=ppt/slides/_rels/slide13.xml.rels><?xml version="1.0" encoding="UTF-8" standalone="yes"?>
<Relationships xmlns="http://schemas.openxmlformats.org/package/2006/relationships"><Relationship Id="rId8" Type="http://schemas.openxmlformats.org/officeDocument/2006/relationships/hyperlink" Target="https://www.youtube.com/watch?v=qqNuOjQUZ88" TargetMode="External"/><Relationship Id="rId3" Type="http://schemas.openxmlformats.org/officeDocument/2006/relationships/hyperlink" Target="https://www.meeplelikeus.co.uk/" TargetMode="External"/><Relationship Id="rId7" Type="http://schemas.openxmlformats.org/officeDocument/2006/relationships/hyperlink" Target="https://www.youtube.com/watch?v=f9UVGNOqVdI" TargetMode="External"/><Relationship Id="rId2" Type="http://schemas.openxmlformats.org/officeDocument/2006/relationships/hyperlink" Target="https://caniplaythat.com/" TargetMode="External"/><Relationship Id="rId1" Type="http://schemas.openxmlformats.org/officeDocument/2006/relationships/slideLayout" Target="../slideLayouts/slideLayout2.xml"/><Relationship Id="rId6" Type="http://schemas.openxmlformats.org/officeDocument/2006/relationships/hyperlink" Target="https://www.youtube.com/watch?v=NInNVEHj_G4&amp;list=PLc38fcMFcV_vvWOhMDriBlVocTZ8mKQzR" TargetMode="External"/><Relationship Id="rId11" Type="http://schemas.openxmlformats.org/officeDocument/2006/relationships/image" Target="../media/image20.jpeg"/><Relationship Id="rId5" Type="http://schemas.openxmlformats.org/officeDocument/2006/relationships/hyperlink" Target="https://www.youtube.com/watch?v=9fcK19CAjWM" TargetMode="External"/><Relationship Id="rId10" Type="http://schemas.openxmlformats.org/officeDocument/2006/relationships/hyperlink" Target="https://ablegamers.org/" TargetMode="External"/><Relationship Id="rId4" Type="http://schemas.openxmlformats.org/officeDocument/2006/relationships/hyperlink" Target="https://corgidev.com/a11y.html" TargetMode="External"/><Relationship Id="rId9" Type="http://schemas.openxmlformats.org/officeDocument/2006/relationships/hyperlink" Target="https://www.youtube.com/watch?v=s83PiNLZ4Mo"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6.xml"/><Relationship Id="rId1" Type="http://schemas.openxmlformats.org/officeDocument/2006/relationships/video" Target="https://www.youtube.com/embed/CncTUQgRr8k?feature=oembed" TargetMode="External"/><Relationship Id="rId4" Type="http://schemas.openxmlformats.org/officeDocument/2006/relationships/image" Target="../media/image6.jpeg"/></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https://www.youtube.com/embed/GHN5v3NJ9ko?feature=oembed" TargetMode="External"/><Relationship Id="rId1" Type="http://schemas.openxmlformats.org/officeDocument/2006/relationships/video" Target="https://www.youtube.com/embed/LINKh60I8CY?feature=oembed" TargetMode="External"/><Relationship Id="rId6" Type="http://schemas.openxmlformats.org/officeDocument/2006/relationships/image" Target="../media/image12.jpeg"/><Relationship Id="rId5" Type="http://schemas.openxmlformats.org/officeDocument/2006/relationships/image" Target="../media/image11.jpeg"/><Relationship Id="rId4" Type="http://schemas.openxmlformats.org/officeDocument/2006/relationships/notesSlide" Target="../notesSlides/notesSlide2.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43CAA20-3569-4189-9E48-239A229A86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3E58AFB-9538-1A3E-C03B-D5FE00A53BAD}"/>
              </a:ext>
            </a:extLst>
          </p:cNvPr>
          <p:cNvSpPr>
            <a:spLocks noGrp="1"/>
          </p:cNvSpPr>
          <p:nvPr>
            <p:ph type="ctrTitle"/>
          </p:nvPr>
        </p:nvSpPr>
        <p:spPr>
          <a:xfrm>
            <a:off x="838200" y="3409529"/>
            <a:ext cx="10512552" cy="1108392"/>
          </a:xfrm>
        </p:spPr>
        <p:txBody>
          <a:bodyPr anchor="b">
            <a:normAutofit/>
          </a:bodyPr>
          <a:lstStyle/>
          <a:p>
            <a:pPr algn="l"/>
            <a:r>
              <a:rPr lang="en-US" sz="6600">
                <a:latin typeface="Consolas" panose="020B0609020204030204" pitchFamily="49" charset="0"/>
              </a:rPr>
              <a:t>From Keyboards to Dice</a:t>
            </a:r>
          </a:p>
        </p:txBody>
      </p:sp>
      <p:sp>
        <p:nvSpPr>
          <p:cNvPr id="3" name="Subtitle 2">
            <a:extLst>
              <a:ext uri="{FF2B5EF4-FFF2-40B4-BE49-F238E27FC236}">
                <a16:creationId xmlns:a16="http://schemas.microsoft.com/office/drawing/2014/main" id="{0EE60FE4-0ADE-F1A2-CA12-0518B6841A52}"/>
              </a:ext>
            </a:extLst>
          </p:cNvPr>
          <p:cNvSpPr>
            <a:spLocks noGrp="1"/>
          </p:cNvSpPr>
          <p:nvPr>
            <p:ph type="subTitle" idx="1"/>
          </p:nvPr>
        </p:nvSpPr>
        <p:spPr>
          <a:xfrm>
            <a:off x="838199" y="4983276"/>
            <a:ext cx="10512552" cy="503698"/>
          </a:xfrm>
        </p:spPr>
        <p:txBody>
          <a:bodyPr>
            <a:normAutofit/>
          </a:bodyPr>
          <a:lstStyle/>
          <a:p>
            <a:pPr algn="l"/>
            <a:r>
              <a:rPr lang="en-US">
                <a:latin typeface="Consolas" panose="020B0609020204030204" pitchFamily="49" charset="0"/>
              </a:rPr>
              <a:t>Accessibility in All Gaming Experiences</a:t>
            </a:r>
          </a:p>
        </p:txBody>
      </p:sp>
      <p:sp>
        <p:nvSpPr>
          <p:cNvPr id="10" name="sketch line">
            <a:extLst>
              <a:ext uri="{FF2B5EF4-FFF2-40B4-BE49-F238E27FC236}">
                <a16:creationId xmlns:a16="http://schemas.microsoft.com/office/drawing/2014/main" id="{DA542B6D-E775-4832-91DC-2D20F85781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18595"/>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Microsoft Adaptive Controller">
            <a:extLst>
              <a:ext uri="{FF2B5EF4-FFF2-40B4-BE49-F238E27FC236}">
                <a16:creationId xmlns:a16="http://schemas.microsoft.com/office/drawing/2014/main" id="{D211C21F-2FD4-BA5D-BB1A-1003FA413799}"/>
              </a:ext>
            </a:extLst>
          </p:cNvPr>
          <p:cNvPicPr>
            <a:picLocks noChangeAspect="1"/>
          </p:cNvPicPr>
          <p:nvPr/>
        </p:nvPicPr>
        <p:blipFill>
          <a:blip r:embed="rId2"/>
          <a:stretch>
            <a:fillRect/>
          </a:stretch>
        </p:blipFill>
        <p:spPr>
          <a:xfrm>
            <a:off x="206690" y="194630"/>
            <a:ext cx="4020889" cy="1990626"/>
          </a:xfrm>
          <a:prstGeom prst="rect">
            <a:avLst/>
          </a:prstGeom>
          <a:effectLst>
            <a:outerShdw blurRad="50800" dist="76200" dir="5400000" algn="t" rotWithShape="0">
              <a:schemeClr val="bg1">
                <a:lumMod val="50000"/>
                <a:lumOff val="50000"/>
                <a:alpha val="40000"/>
              </a:schemeClr>
            </a:outerShdw>
          </a:effectLst>
        </p:spPr>
      </p:pic>
      <p:pic>
        <p:nvPicPr>
          <p:cNvPr id="6" name="Picture 5" descr="D20 die where the sides are Braille">
            <a:extLst>
              <a:ext uri="{FF2B5EF4-FFF2-40B4-BE49-F238E27FC236}">
                <a16:creationId xmlns:a16="http://schemas.microsoft.com/office/drawing/2014/main" id="{5C5CDC20-75D5-7563-E3CE-8F6CAF1C8C07}"/>
              </a:ext>
            </a:extLst>
          </p:cNvPr>
          <p:cNvPicPr>
            <a:picLocks noChangeAspect="1"/>
          </p:cNvPicPr>
          <p:nvPr/>
        </p:nvPicPr>
        <p:blipFill>
          <a:blip r:embed="rId3"/>
          <a:stretch>
            <a:fillRect/>
          </a:stretch>
        </p:blipFill>
        <p:spPr>
          <a:xfrm>
            <a:off x="5127741" y="935988"/>
            <a:ext cx="1248988" cy="1164311"/>
          </a:xfrm>
          <a:prstGeom prst="rect">
            <a:avLst/>
          </a:prstGeom>
          <a:effectLst>
            <a:innerShdw blurRad="63500" dist="50800" dir="8100000">
              <a:prstClr val="black">
                <a:alpha val="50000"/>
              </a:prstClr>
            </a:innerShdw>
          </a:effectLst>
        </p:spPr>
      </p:pic>
      <p:pic>
        <p:nvPicPr>
          <p:cNvPr id="12" name="Picture 11" descr="PlayStation Access Controller">
            <a:extLst>
              <a:ext uri="{FF2B5EF4-FFF2-40B4-BE49-F238E27FC236}">
                <a16:creationId xmlns:a16="http://schemas.microsoft.com/office/drawing/2014/main" id="{F5C42909-0A4C-2A98-5001-A9C13833530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90899" y="451381"/>
            <a:ext cx="4191363" cy="2621507"/>
          </a:xfrm>
          <a:prstGeom prst="rect">
            <a:avLst/>
          </a:prstGeom>
          <a:effectLst>
            <a:outerShdw blurRad="50800" dist="50800" dir="8100000" algn="tr" rotWithShape="0">
              <a:schemeClr val="bg1">
                <a:lumMod val="50000"/>
                <a:lumOff val="50000"/>
                <a:alpha val="40000"/>
              </a:schemeClr>
            </a:outerShdw>
          </a:effectLst>
        </p:spPr>
      </p:pic>
      <p:pic>
        <p:nvPicPr>
          <p:cNvPr id="7" name="Picture 6" descr="An 8 bit style knight in armor with a shield and sword.">
            <a:extLst>
              <a:ext uri="{FF2B5EF4-FFF2-40B4-BE49-F238E27FC236}">
                <a16:creationId xmlns:a16="http://schemas.microsoft.com/office/drawing/2014/main" id="{2B08E682-A97A-2FC7-7890-8B808C30C4F2}"/>
              </a:ext>
            </a:extLst>
          </p:cNvPr>
          <p:cNvPicPr>
            <a:picLocks noChangeAspect="1"/>
          </p:cNvPicPr>
          <p:nvPr/>
        </p:nvPicPr>
        <p:blipFill>
          <a:blip r:embed="rId5"/>
          <a:stretch>
            <a:fillRect/>
          </a:stretch>
        </p:blipFill>
        <p:spPr>
          <a:xfrm>
            <a:off x="94220" y="5363131"/>
            <a:ext cx="1303133" cy="1493649"/>
          </a:xfrm>
          <a:prstGeom prst="rect">
            <a:avLst/>
          </a:prstGeom>
          <a:effectLst>
            <a:outerShdw blurRad="50800" dist="38100" dir="8100000" algn="tr" rotWithShape="0">
              <a:schemeClr val="bg1">
                <a:lumMod val="50000"/>
                <a:lumOff val="50000"/>
                <a:alpha val="40000"/>
              </a:schemeClr>
            </a:outerShdw>
          </a:effectLst>
        </p:spPr>
      </p:pic>
      <p:pic>
        <p:nvPicPr>
          <p:cNvPr id="14" name="Picture 13" descr="A Braille copy of Uno card game">
            <a:extLst>
              <a:ext uri="{FF2B5EF4-FFF2-40B4-BE49-F238E27FC236}">
                <a16:creationId xmlns:a16="http://schemas.microsoft.com/office/drawing/2014/main" id="{B706BF4D-0941-939B-B63E-9B04F99287CA}"/>
              </a:ext>
            </a:extLst>
          </p:cNvPr>
          <p:cNvPicPr>
            <a:picLocks noChangeAspect="1"/>
          </p:cNvPicPr>
          <p:nvPr/>
        </p:nvPicPr>
        <p:blipFill>
          <a:blip r:embed="rId6"/>
          <a:stretch>
            <a:fillRect/>
          </a:stretch>
        </p:blipFill>
        <p:spPr>
          <a:xfrm>
            <a:off x="10371409" y="4415158"/>
            <a:ext cx="1610852" cy="2426002"/>
          </a:xfrm>
          <a:prstGeom prst="rect">
            <a:avLst/>
          </a:prstGeom>
          <a:effectLst>
            <a:outerShdw blurRad="50800" dist="76200" dir="10800000" algn="r" rotWithShape="0">
              <a:schemeClr val="bg1">
                <a:lumMod val="50000"/>
                <a:lumOff val="50000"/>
                <a:alpha val="40000"/>
              </a:schemeClr>
            </a:outerShdw>
          </a:effectLst>
        </p:spPr>
      </p:pic>
    </p:spTree>
    <p:extLst>
      <p:ext uri="{BB962C8B-B14F-4D97-AF65-F5344CB8AC3E}">
        <p14:creationId xmlns:p14="http://schemas.microsoft.com/office/powerpoint/2010/main" val="36162507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AE5BBF1-223C-AF73-05B1-B0AB4B83AD4C}"/>
              </a:ext>
            </a:extLst>
          </p:cNvPr>
          <p:cNvSpPr>
            <a:spLocks noGrp="1"/>
          </p:cNvSpPr>
          <p:nvPr>
            <p:ph type="title"/>
          </p:nvPr>
        </p:nvSpPr>
        <p:spPr>
          <a:xfrm>
            <a:off x="638882" y="639193"/>
            <a:ext cx="4891480" cy="3573516"/>
          </a:xfrm>
        </p:spPr>
        <p:txBody>
          <a:bodyPr vert="horz" lIns="91440" tIns="45720" rIns="91440" bIns="45720" rtlCol="0" anchor="b">
            <a:normAutofit/>
          </a:bodyPr>
          <a:lstStyle/>
          <a:p>
            <a:r>
              <a:rPr lang="en-US" sz="5100" kern="1200" dirty="0">
                <a:solidFill>
                  <a:schemeClr val="tx1"/>
                </a:solidFill>
                <a:latin typeface="Consolas" panose="020B0609020204030204" pitchFamily="49" charset="0"/>
              </a:rPr>
              <a:t>Satisfactory Examples #2</a:t>
            </a:r>
          </a:p>
        </p:txBody>
      </p:sp>
      <p:sp>
        <p:nvSpPr>
          <p:cNvPr id="38"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Picture 30" descr="Satisfactory's Misophonia mode checkbox that disables some repetitive sounds like chewing and drinking.">
            <a:extLst>
              <a:ext uri="{FF2B5EF4-FFF2-40B4-BE49-F238E27FC236}">
                <a16:creationId xmlns:a16="http://schemas.microsoft.com/office/drawing/2014/main" id="{0CFA016C-B2A2-A3BF-9D17-3C206C92261C}"/>
              </a:ext>
            </a:extLst>
          </p:cNvPr>
          <p:cNvPicPr>
            <a:picLocks noChangeAspect="1"/>
          </p:cNvPicPr>
          <p:nvPr/>
        </p:nvPicPr>
        <p:blipFill>
          <a:blip r:embed="rId3"/>
          <a:stretch>
            <a:fillRect/>
          </a:stretch>
        </p:blipFill>
        <p:spPr>
          <a:xfrm>
            <a:off x="6321653" y="122233"/>
            <a:ext cx="4131760" cy="3666937"/>
          </a:xfrm>
          <a:prstGeom prst="rect">
            <a:avLst/>
          </a:prstGeom>
        </p:spPr>
      </p:pic>
      <p:pic>
        <p:nvPicPr>
          <p:cNvPr id="3" name="Picture 2" descr="Satisfactory User Interface settings with options to adjust tooltip scaling, showing text labels for radial menus, dark mode for the shop screen, and adjusting the color of various visual indicators in game.">
            <a:extLst>
              <a:ext uri="{FF2B5EF4-FFF2-40B4-BE49-F238E27FC236}">
                <a16:creationId xmlns:a16="http://schemas.microsoft.com/office/drawing/2014/main" id="{459A4DB4-3264-CD57-5F70-549127082E01}"/>
              </a:ext>
            </a:extLst>
          </p:cNvPr>
          <p:cNvPicPr>
            <a:picLocks noChangeAspect="1"/>
          </p:cNvPicPr>
          <p:nvPr/>
        </p:nvPicPr>
        <p:blipFill>
          <a:blip r:embed="rId4"/>
          <a:stretch>
            <a:fillRect/>
          </a:stretch>
        </p:blipFill>
        <p:spPr>
          <a:xfrm>
            <a:off x="5779978" y="3914555"/>
            <a:ext cx="5504808" cy="2821212"/>
          </a:xfrm>
          <a:prstGeom prst="rect">
            <a:avLst/>
          </a:prstGeom>
        </p:spPr>
      </p:pic>
    </p:spTree>
    <p:extLst>
      <p:ext uri="{BB962C8B-B14F-4D97-AF65-F5344CB8AC3E}">
        <p14:creationId xmlns:p14="http://schemas.microsoft.com/office/powerpoint/2010/main" val="19905670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AE5BBF1-223C-AF73-05B1-B0AB4B83AD4C}"/>
              </a:ext>
            </a:extLst>
          </p:cNvPr>
          <p:cNvSpPr>
            <a:spLocks noGrp="1"/>
          </p:cNvSpPr>
          <p:nvPr>
            <p:ph type="title"/>
          </p:nvPr>
        </p:nvSpPr>
        <p:spPr>
          <a:xfrm>
            <a:off x="640080" y="325369"/>
            <a:ext cx="4368602" cy="1956841"/>
          </a:xfrm>
        </p:spPr>
        <p:txBody>
          <a:bodyPr anchor="b">
            <a:normAutofit/>
          </a:bodyPr>
          <a:lstStyle/>
          <a:p>
            <a:r>
              <a:rPr lang="en-US" sz="4200" b="1">
                <a:latin typeface="Consolas" panose="020B0609020204030204" pitchFamily="49" charset="0"/>
              </a:rPr>
              <a:t>Representation &amp; Inclusion</a:t>
            </a:r>
          </a:p>
        </p:txBody>
      </p:sp>
      <p:sp>
        <p:nvSpPr>
          <p:cNvPr id="12"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EC9578C-00EF-B8B4-8200-59B4B20B48F3}"/>
              </a:ext>
            </a:extLst>
          </p:cNvPr>
          <p:cNvSpPr>
            <a:spLocks noGrp="1"/>
          </p:cNvSpPr>
          <p:nvPr>
            <p:ph idx="1"/>
          </p:nvPr>
        </p:nvSpPr>
        <p:spPr>
          <a:xfrm>
            <a:off x="640080" y="2872899"/>
            <a:ext cx="4243589" cy="3320668"/>
          </a:xfrm>
        </p:spPr>
        <p:txBody>
          <a:bodyPr>
            <a:normAutofit/>
          </a:bodyPr>
          <a:lstStyle/>
          <a:p>
            <a:r>
              <a:rPr lang="en-US" sz="2200" dirty="0">
                <a:latin typeface="Consolas" panose="020B0609020204030204" pitchFamily="49" charset="0"/>
              </a:rPr>
              <a:t>Spider-Man: Miles Morales</a:t>
            </a:r>
          </a:p>
          <a:p>
            <a:r>
              <a:rPr lang="en-US" sz="2200" dirty="0" err="1">
                <a:latin typeface="Consolas" panose="020B0609020204030204" pitchFamily="49" charset="0"/>
              </a:rPr>
              <a:t>Hellblade</a:t>
            </a:r>
            <a:r>
              <a:rPr lang="en-US" sz="2200" dirty="0">
                <a:latin typeface="Consolas" panose="020B0609020204030204" pitchFamily="49" charset="0"/>
              </a:rPr>
              <a:t> </a:t>
            </a:r>
            <a:r>
              <a:rPr lang="en-US" sz="2200" dirty="0" err="1">
                <a:latin typeface="Consolas" panose="020B0609020204030204" pitchFamily="49" charset="0"/>
              </a:rPr>
              <a:t>Senua’s</a:t>
            </a:r>
            <a:r>
              <a:rPr lang="en-US" sz="2200" dirty="0">
                <a:latin typeface="Consolas" panose="020B0609020204030204" pitchFamily="49" charset="0"/>
              </a:rPr>
              <a:t> </a:t>
            </a:r>
            <a:r>
              <a:rPr lang="en-US" sz="2200" dirty="0" err="1">
                <a:latin typeface="Consolas" panose="020B0609020204030204" pitchFamily="49" charset="0"/>
              </a:rPr>
              <a:t>Sacrafice</a:t>
            </a:r>
            <a:endParaRPr lang="en-US" sz="2200" dirty="0">
              <a:latin typeface="Consolas" panose="020B0609020204030204" pitchFamily="49" charset="0"/>
            </a:endParaRPr>
          </a:p>
        </p:txBody>
      </p:sp>
      <p:pic>
        <p:nvPicPr>
          <p:cNvPr id="5" name="Picture 4" descr="Spider-Man and Hailey having a sign language discussion. Hailey is telling spider-man how there has been a spider-man protecting New York since she was a kid.">
            <a:extLst>
              <a:ext uri="{FF2B5EF4-FFF2-40B4-BE49-F238E27FC236}">
                <a16:creationId xmlns:a16="http://schemas.microsoft.com/office/drawing/2014/main" id="{6E8826F6-1974-FD90-A514-F0D1C4D03871}"/>
              </a:ext>
            </a:extLst>
          </p:cNvPr>
          <p:cNvPicPr>
            <a:picLocks noChangeAspect="1"/>
          </p:cNvPicPr>
          <p:nvPr/>
        </p:nvPicPr>
        <p:blipFill rotWithShape="1">
          <a:blip r:embed="rId2"/>
          <a:srcRect l="5379" r="13377" b="2"/>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10888310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AE5BBF1-223C-AF73-05B1-B0AB4B83AD4C}"/>
              </a:ext>
            </a:extLst>
          </p:cNvPr>
          <p:cNvSpPr>
            <a:spLocks noGrp="1"/>
          </p:cNvSpPr>
          <p:nvPr>
            <p:ph type="title"/>
          </p:nvPr>
        </p:nvSpPr>
        <p:spPr>
          <a:xfrm>
            <a:off x="638881" y="639193"/>
            <a:ext cx="5559695" cy="3573516"/>
          </a:xfrm>
        </p:spPr>
        <p:txBody>
          <a:bodyPr vert="horz" lIns="91440" tIns="45720" rIns="91440" bIns="45720" rtlCol="0" anchor="b">
            <a:normAutofit/>
          </a:bodyPr>
          <a:lstStyle/>
          <a:p>
            <a:r>
              <a:rPr lang="en-US" sz="6100" kern="1200" dirty="0" err="1">
                <a:solidFill>
                  <a:schemeClr val="tx1"/>
                </a:solidFill>
                <a:latin typeface="Consolas" panose="020B0609020204030204" pitchFamily="49" charset="0"/>
              </a:rPr>
              <a:t>Hellblade</a:t>
            </a:r>
            <a:r>
              <a:rPr lang="en-US" sz="6100" kern="1200" dirty="0">
                <a:solidFill>
                  <a:schemeClr val="tx1"/>
                </a:solidFill>
                <a:latin typeface="Consolas" panose="020B0609020204030204" pitchFamily="49" charset="0"/>
              </a:rPr>
              <a:t> </a:t>
            </a:r>
            <a:r>
              <a:rPr lang="en-US" sz="6100" kern="1200" dirty="0" err="1">
                <a:solidFill>
                  <a:schemeClr val="tx1"/>
                </a:solidFill>
                <a:latin typeface="Consolas" panose="020B0609020204030204" pitchFamily="49" charset="0"/>
              </a:rPr>
              <a:t>Senua’s</a:t>
            </a:r>
            <a:r>
              <a:rPr lang="en-US" sz="6100" kern="1200" dirty="0">
                <a:solidFill>
                  <a:schemeClr val="tx1"/>
                </a:solidFill>
                <a:latin typeface="Consolas" panose="020B0609020204030204" pitchFamily="49" charset="0"/>
              </a:rPr>
              <a:t> Sacrifice Example</a:t>
            </a:r>
          </a:p>
        </p:txBody>
      </p:sp>
      <p:sp>
        <p:nvSpPr>
          <p:cNvPr id="29"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Online Media 6" title="HellBlade's Positive Representation of Psychosis">
            <a:hlinkClick r:id="" action="ppaction://media"/>
            <a:extLst>
              <a:ext uri="{FF2B5EF4-FFF2-40B4-BE49-F238E27FC236}">
                <a16:creationId xmlns:a16="http://schemas.microsoft.com/office/drawing/2014/main" id="{ABA115CF-AB13-B2B9-A882-58424682DBBB}"/>
              </a:ext>
            </a:extLst>
          </p:cNvPr>
          <p:cNvPicPr>
            <a:picLocks noRot="1" noChangeAspect="1"/>
          </p:cNvPicPr>
          <p:nvPr>
            <a:videoFile r:link="rId1"/>
          </p:nvPr>
        </p:nvPicPr>
        <p:blipFill>
          <a:blip r:embed="rId4"/>
          <a:stretch>
            <a:fillRect/>
          </a:stretch>
        </p:blipFill>
        <p:spPr>
          <a:xfrm>
            <a:off x="8293629" y="0"/>
            <a:ext cx="3898371" cy="6899773"/>
          </a:xfrm>
          <a:prstGeom prst="rect">
            <a:avLst/>
          </a:prstGeom>
        </p:spPr>
      </p:pic>
    </p:spTree>
    <p:extLst>
      <p:ext uri="{BB962C8B-B14F-4D97-AF65-F5344CB8AC3E}">
        <p14:creationId xmlns:p14="http://schemas.microsoft.com/office/powerpoint/2010/main" val="4161488866"/>
      </p:ext>
    </p:extLst>
  </p:cSld>
  <p:clrMapOvr>
    <a:masterClrMapping/>
  </p:clrMapOvr>
  <p:timing>
    <p:tnLst>
      <p:par>
        <p:cTn id="1" dur="indefinite" restart="never" nodeType="tmRoot">
          <p:childTnLst>
            <p:video>
              <p:cMediaNode vol="80000">
                <p:cTn id="2" fill="hold" display="0">
                  <p:stCondLst>
                    <p:cond delay="indefinite"/>
                  </p:stCondLst>
                </p:cTn>
                <p:tgtEl>
                  <p:spTgt spid="7"/>
                </p:tgtEl>
              </p:cMediaNode>
            </p:vide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AE5BBF1-223C-AF73-05B1-B0AB4B83AD4C}"/>
              </a:ext>
            </a:extLst>
          </p:cNvPr>
          <p:cNvSpPr>
            <a:spLocks noGrp="1"/>
          </p:cNvSpPr>
          <p:nvPr>
            <p:ph type="title"/>
          </p:nvPr>
        </p:nvSpPr>
        <p:spPr>
          <a:xfrm>
            <a:off x="572493" y="238539"/>
            <a:ext cx="11018520" cy="1434415"/>
          </a:xfrm>
        </p:spPr>
        <p:txBody>
          <a:bodyPr anchor="b">
            <a:normAutofit/>
          </a:bodyPr>
          <a:lstStyle/>
          <a:p>
            <a:r>
              <a:rPr lang="en-US" sz="5400" dirty="0">
                <a:latin typeface="Consolas" panose="020B0609020204030204" pitchFamily="49" charset="0"/>
              </a:rPr>
              <a:t>Resources</a:t>
            </a:r>
          </a:p>
        </p:txBody>
      </p:sp>
      <p:sp>
        <p:nvSpPr>
          <p:cNvPr id="25"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EC9578C-00EF-B8B4-8200-59B4B20B48F3}"/>
              </a:ext>
            </a:extLst>
          </p:cNvPr>
          <p:cNvSpPr>
            <a:spLocks noGrp="1"/>
          </p:cNvSpPr>
          <p:nvPr>
            <p:ph idx="1"/>
          </p:nvPr>
        </p:nvSpPr>
        <p:spPr>
          <a:xfrm>
            <a:off x="572493" y="2071316"/>
            <a:ext cx="6713552" cy="4119172"/>
          </a:xfrm>
        </p:spPr>
        <p:txBody>
          <a:bodyPr anchor="t">
            <a:noAutofit/>
          </a:bodyPr>
          <a:lstStyle/>
          <a:p>
            <a:r>
              <a:rPr lang="en-US" sz="1700" b="1" dirty="0">
                <a:latin typeface="Consolas" panose="020B0609020204030204" pitchFamily="49" charset="0"/>
              </a:rPr>
              <a:t>Find Accessible Games</a:t>
            </a:r>
            <a:endParaRPr lang="en-US" sz="1700" b="1" dirty="0">
              <a:latin typeface="Consolas" panose="020B0609020204030204" pitchFamily="49" charset="0"/>
              <a:hlinkClick r:id="rId2">
                <a:extLst>
                  <a:ext uri="{A12FA001-AC4F-418D-AE19-62706E023703}">
                    <ahyp:hlinkClr xmlns:ahyp="http://schemas.microsoft.com/office/drawing/2018/hyperlinkcolor" val="tx"/>
                  </a:ext>
                </a:extLst>
              </a:hlinkClick>
            </a:endParaRPr>
          </a:p>
          <a:p>
            <a:pPr lvl="1"/>
            <a:r>
              <a:rPr lang="en-US" sz="1700" dirty="0">
                <a:latin typeface="Consolas" panose="020B0609020204030204" pitchFamily="49" charset="0"/>
                <a:hlinkClick r:id="rId2">
                  <a:extLst>
                    <a:ext uri="{A12FA001-AC4F-418D-AE19-62706E023703}">
                      <ahyp:hlinkClr xmlns:ahyp="http://schemas.microsoft.com/office/drawing/2018/hyperlinkcolor" val="tx"/>
                    </a:ext>
                  </a:extLst>
                </a:hlinkClick>
              </a:rPr>
              <a:t>Can I Play That? (Video Game Focused)</a:t>
            </a:r>
            <a:endParaRPr lang="en-US" sz="1700" dirty="0">
              <a:latin typeface="Consolas" panose="020B0609020204030204" pitchFamily="49" charset="0"/>
            </a:endParaRPr>
          </a:p>
          <a:p>
            <a:pPr lvl="1"/>
            <a:r>
              <a:rPr lang="en-US" sz="1700" dirty="0">
                <a:latin typeface="Consolas" panose="020B0609020204030204" pitchFamily="49" charset="0"/>
                <a:hlinkClick r:id="rId3">
                  <a:extLst>
                    <a:ext uri="{A12FA001-AC4F-418D-AE19-62706E023703}">
                      <ahyp:hlinkClr xmlns:ahyp="http://schemas.microsoft.com/office/drawing/2018/hyperlinkcolor" val="tx"/>
                    </a:ext>
                  </a:extLst>
                </a:hlinkClick>
              </a:rPr>
              <a:t>Meeple Like Us (Board &amp; Card Game Focused)</a:t>
            </a:r>
            <a:endParaRPr lang="en-US" sz="1700" dirty="0">
              <a:latin typeface="Consolas" panose="020B0609020204030204" pitchFamily="49" charset="0"/>
            </a:endParaRPr>
          </a:p>
          <a:p>
            <a:r>
              <a:rPr lang="it-IT" sz="1700" dirty="0">
                <a:latin typeface="Consolas" panose="020B0609020204030204" pitchFamily="49" charset="0"/>
                <a:hlinkClick r:id="rId4">
                  <a:extLst>
                    <a:ext uri="{A12FA001-AC4F-418D-AE19-62706E023703}">
                      <ahyp:hlinkClr xmlns:ahyp="http://schemas.microsoft.com/office/drawing/2018/hyperlinkcolor" val="tx"/>
                    </a:ext>
                  </a:extLst>
                </a:hlinkClick>
              </a:rPr>
              <a:t>Accessibility - Erissa Duvall (corgidev.com)</a:t>
            </a:r>
            <a:endParaRPr lang="it-IT" sz="1700" dirty="0">
              <a:latin typeface="Consolas" panose="020B0609020204030204" pitchFamily="49" charset="0"/>
            </a:endParaRPr>
          </a:p>
          <a:p>
            <a:r>
              <a:rPr lang="en-US" sz="1700" dirty="0">
                <a:latin typeface="Consolas" panose="020B0609020204030204" pitchFamily="49" charset="0"/>
                <a:hlinkClick r:id="rId5">
                  <a:extLst>
                    <a:ext uri="{A12FA001-AC4F-418D-AE19-62706E023703}">
                      <ahyp:hlinkClr xmlns:ahyp="http://schemas.microsoft.com/office/drawing/2018/hyperlinkcolor" val="tx"/>
                    </a:ext>
                  </a:extLst>
                </a:hlinkClick>
              </a:rPr>
              <a:t>Introducing the Xbox Adaptive Controller – YouTube</a:t>
            </a:r>
            <a:endParaRPr lang="en-US" sz="1700" dirty="0">
              <a:latin typeface="Consolas" panose="020B0609020204030204" pitchFamily="49" charset="0"/>
            </a:endParaRPr>
          </a:p>
          <a:p>
            <a:r>
              <a:rPr lang="en-US" sz="1700" dirty="0">
                <a:latin typeface="Consolas" panose="020B0609020204030204" pitchFamily="49" charset="0"/>
                <a:hlinkClick r:id="rId6">
                  <a:extLst>
                    <a:ext uri="{A12FA001-AC4F-418D-AE19-62706E023703}">
                      <ahyp:hlinkClr xmlns:ahyp="http://schemas.microsoft.com/office/drawing/2018/hyperlinkcolor" val="tx"/>
                    </a:ext>
                  </a:extLst>
                </a:hlinkClick>
              </a:rPr>
              <a:t>Video Game Accessibility Playlist | Game Maker’s Toolkit | YouTube</a:t>
            </a:r>
            <a:endParaRPr lang="en-US" sz="1700" dirty="0">
              <a:latin typeface="Consolas" panose="020B0609020204030204" pitchFamily="49" charset="0"/>
            </a:endParaRPr>
          </a:p>
          <a:p>
            <a:r>
              <a:rPr lang="en-US" sz="1700" dirty="0">
                <a:latin typeface="Consolas" panose="020B0609020204030204" pitchFamily="49" charset="0"/>
                <a:hlinkClick r:id="rId7">
                  <a:extLst>
                    <a:ext uri="{A12FA001-AC4F-418D-AE19-62706E023703}">
                      <ahyp:hlinkClr xmlns:ahyp="http://schemas.microsoft.com/office/drawing/2018/hyperlinkcolor" val="tx"/>
                    </a:ext>
                  </a:extLst>
                </a:hlinkClick>
              </a:rPr>
              <a:t>What I learned about Accessibility and Difficulty in Games | </a:t>
            </a:r>
            <a:r>
              <a:rPr lang="en-US" sz="1700" dirty="0" err="1">
                <a:latin typeface="Consolas" panose="020B0609020204030204" pitchFamily="49" charset="0"/>
                <a:hlinkClick r:id="rId7">
                  <a:extLst>
                    <a:ext uri="{A12FA001-AC4F-418D-AE19-62706E023703}">
                      <ahyp:hlinkClr xmlns:ahyp="http://schemas.microsoft.com/office/drawing/2018/hyperlinkcolor" val="tx"/>
                    </a:ext>
                  </a:extLst>
                </a:hlinkClick>
              </a:rPr>
              <a:t>Frogwater</a:t>
            </a:r>
            <a:r>
              <a:rPr lang="en-US" sz="1700" dirty="0">
                <a:latin typeface="Consolas" panose="020B0609020204030204" pitchFamily="49" charset="0"/>
                <a:hlinkClick r:id="rId7">
                  <a:extLst>
                    <a:ext uri="{A12FA001-AC4F-418D-AE19-62706E023703}">
                      <ahyp:hlinkClr xmlns:ahyp="http://schemas.microsoft.com/office/drawing/2018/hyperlinkcolor" val="tx"/>
                    </a:ext>
                  </a:extLst>
                </a:hlinkClick>
              </a:rPr>
              <a:t> | YouTube</a:t>
            </a:r>
            <a:endParaRPr lang="en-US" sz="1700" dirty="0">
              <a:latin typeface="Consolas" panose="020B0609020204030204" pitchFamily="49" charset="0"/>
            </a:endParaRPr>
          </a:p>
          <a:p>
            <a:r>
              <a:rPr lang="en-US" sz="1700" dirty="0">
                <a:latin typeface="Consolas" panose="020B0609020204030204" pitchFamily="49" charset="0"/>
                <a:hlinkClick r:id="rId8">
                  <a:extLst>
                    <a:ext uri="{A12FA001-AC4F-418D-AE19-62706E023703}">
                      <ahyp:hlinkClr xmlns:ahyp="http://schemas.microsoft.com/office/drawing/2018/hyperlinkcolor" val="tx"/>
                    </a:ext>
                  </a:extLst>
                </a:hlinkClick>
              </a:rPr>
              <a:t>Totally Blind Gamer Plays The Last of Us Part 1 for the First time \ Accessibility Impressions – YouTube</a:t>
            </a:r>
            <a:endParaRPr lang="en-US" sz="1700" dirty="0">
              <a:latin typeface="Consolas" panose="020B0609020204030204" pitchFamily="49" charset="0"/>
            </a:endParaRPr>
          </a:p>
          <a:p>
            <a:r>
              <a:rPr lang="en-US" sz="1700" dirty="0">
                <a:latin typeface="Consolas" panose="020B0609020204030204" pitchFamily="49" charset="0"/>
                <a:hlinkClick r:id="rId9">
                  <a:extLst>
                    <a:ext uri="{A12FA001-AC4F-418D-AE19-62706E023703}">
                      <ahyp:hlinkClr xmlns:ahyp="http://schemas.microsoft.com/office/drawing/2018/hyperlinkcolor" val="tx"/>
                    </a:ext>
                  </a:extLst>
                </a:hlinkClick>
              </a:rPr>
              <a:t>(219) Meet Spencer Allen – A Gaming for Everyone Story – YouTube</a:t>
            </a:r>
            <a:endParaRPr lang="en-US" sz="1700" dirty="0">
              <a:latin typeface="Consolas" panose="020B0609020204030204" pitchFamily="49" charset="0"/>
            </a:endParaRPr>
          </a:p>
          <a:p>
            <a:r>
              <a:rPr lang="en-US" sz="1700" dirty="0" err="1">
                <a:latin typeface="Consolas" panose="020B0609020204030204" pitchFamily="49" charset="0"/>
                <a:hlinkClick r:id="rId10">
                  <a:extLst>
                    <a:ext uri="{A12FA001-AC4F-418D-AE19-62706E023703}">
                      <ahyp:hlinkClr xmlns:ahyp="http://schemas.microsoft.com/office/drawing/2018/hyperlinkcolor" val="tx"/>
                    </a:ext>
                  </a:extLst>
                </a:hlinkClick>
              </a:rPr>
              <a:t>AbleGamers</a:t>
            </a:r>
            <a:r>
              <a:rPr lang="en-US" sz="1700" dirty="0">
                <a:latin typeface="Consolas" panose="020B0609020204030204" pitchFamily="49" charset="0"/>
                <a:hlinkClick r:id="rId10">
                  <a:extLst>
                    <a:ext uri="{A12FA001-AC4F-418D-AE19-62706E023703}">
                      <ahyp:hlinkClr xmlns:ahyp="http://schemas.microsoft.com/office/drawing/2018/hyperlinkcolor" val="tx"/>
                    </a:ext>
                  </a:extLst>
                </a:hlinkClick>
              </a:rPr>
              <a:t> - Combating Social Isolation Through Play</a:t>
            </a:r>
            <a:endParaRPr lang="en-US" sz="1700" dirty="0">
              <a:latin typeface="Consolas" panose="020B0609020204030204" pitchFamily="49" charset="0"/>
            </a:endParaRPr>
          </a:p>
        </p:txBody>
      </p:sp>
      <p:pic>
        <p:nvPicPr>
          <p:cNvPr id="5" name="Picture 4">
            <a:extLst>
              <a:ext uri="{FF2B5EF4-FFF2-40B4-BE49-F238E27FC236}">
                <a16:creationId xmlns:a16="http://schemas.microsoft.com/office/drawing/2014/main" id="{D73BE6F0-6F93-B5FE-ADB0-CD729A7A4964}"/>
              </a:ext>
              <a:ext uri="{C183D7F6-B498-43B3-948B-1728B52AA6E4}">
                <adec:decorative xmlns:adec="http://schemas.microsoft.com/office/drawing/2017/decorative" val="1"/>
              </a:ext>
            </a:extLst>
          </p:cNvPr>
          <p:cNvPicPr>
            <a:picLocks noChangeAspect="1"/>
          </p:cNvPicPr>
          <p:nvPr/>
        </p:nvPicPr>
        <p:blipFill rotWithShape="1">
          <a:blip r:embed="rId11"/>
          <a:srcRect l="7156" r="28865" b="-3"/>
          <a:stretch/>
        </p:blipFill>
        <p:spPr>
          <a:xfrm>
            <a:off x="7675658" y="2093976"/>
            <a:ext cx="3941064" cy="4096512"/>
          </a:xfrm>
          <a:prstGeom prst="rect">
            <a:avLst/>
          </a:prstGeom>
        </p:spPr>
      </p:pic>
    </p:spTree>
    <p:extLst>
      <p:ext uri="{BB962C8B-B14F-4D97-AF65-F5344CB8AC3E}">
        <p14:creationId xmlns:p14="http://schemas.microsoft.com/office/powerpoint/2010/main" val="30882508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AE5BBF1-223C-AF73-05B1-B0AB4B83AD4C}"/>
              </a:ext>
            </a:extLst>
          </p:cNvPr>
          <p:cNvSpPr>
            <a:spLocks noGrp="1"/>
          </p:cNvSpPr>
          <p:nvPr>
            <p:ph type="title"/>
          </p:nvPr>
        </p:nvSpPr>
        <p:spPr>
          <a:xfrm>
            <a:off x="572493" y="238539"/>
            <a:ext cx="11018520" cy="1434415"/>
          </a:xfrm>
        </p:spPr>
        <p:txBody>
          <a:bodyPr anchor="b">
            <a:normAutofit/>
          </a:bodyPr>
          <a:lstStyle/>
          <a:p>
            <a:r>
              <a:rPr lang="en-US" sz="5400" dirty="0">
                <a:latin typeface="Consolas" panose="020B0609020204030204" pitchFamily="49" charset="0"/>
              </a:rPr>
              <a:t>Thank You! / Q&amp;A</a:t>
            </a:r>
          </a:p>
        </p:txBody>
      </p:sp>
      <p:sp>
        <p:nvSpPr>
          <p:cNvPr id="25"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DB698C59-3C37-D023-F38B-7A9B4566859F}"/>
              </a:ext>
            </a:extLst>
          </p:cNvPr>
          <p:cNvSpPr txBox="1"/>
          <p:nvPr/>
        </p:nvSpPr>
        <p:spPr>
          <a:xfrm>
            <a:off x="572492" y="1753758"/>
            <a:ext cx="6094070" cy="461665"/>
          </a:xfrm>
          <a:prstGeom prst="rect">
            <a:avLst/>
          </a:prstGeom>
          <a:noFill/>
        </p:spPr>
        <p:txBody>
          <a:bodyPr wrap="square">
            <a:spAutoFit/>
          </a:bodyPr>
          <a:lstStyle/>
          <a:p>
            <a:r>
              <a:rPr lang="en-US" sz="2400" dirty="0">
                <a:latin typeface="Consolas" panose="020B0609020204030204" pitchFamily="49" charset="0"/>
              </a:rPr>
              <a:t>https://linktr.ee/corgidev</a:t>
            </a:r>
          </a:p>
        </p:txBody>
      </p:sp>
      <p:pic>
        <p:nvPicPr>
          <p:cNvPr id="12" name="Picture 11" descr="CorgiDev Linktree QR Code">
            <a:extLst>
              <a:ext uri="{FF2B5EF4-FFF2-40B4-BE49-F238E27FC236}">
                <a16:creationId xmlns:a16="http://schemas.microsoft.com/office/drawing/2014/main" id="{F0DEADC8-3B4A-EA90-7C5F-6DBC39A6F371}"/>
              </a:ext>
            </a:extLst>
          </p:cNvPr>
          <p:cNvPicPr>
            <a:picLocks noChangeAspect="1"/>
          </p:cNvPicPr>
          <p:nvPr/>
        </p:nvPicPr>
        <p:blipFill>
          <a:blip r:embed="rId2"/>
          <a:stretch>
            <a:fillRect/>
          </a:stretch>
        </p:blipFill>
        <p:spPr>
          <a:xfrm>
            <a:off x="997262" y="2490055"/>
            <a:ext cx="3667675" cy="3667675"/>
          </a:xfrm>
          <a:prstGeom prst="rect">
            <a:avLst/>
          </a:prstGeom>
          <a:solidFill>
            <a:schemeClr val="tx1"/>
          </a:solidFill>
        </p:spPr>
      </p:pic>
      <p:cxnSp>
        <p:nvCxnSpPr>
          <p:cNvPr id="7" name="Straight Connector 6">
            <a:extLst>
              <a:ext uri="{FF2B5EF4-FFF2-40B4-BE49-F238E27FC236}">
                <a16:creationId xmlns:a16="http://schemas.microsoft.com/office/drawing/2014/main" id="{A1A535DF-5AB7-FCB4-5F1E-9BECEC927776}"/>
              </a:ext>
              <a:ext uri="{C183D7F6-B498-43B3-948B-1728B52AA6E4}">
                <adec:decorative xmlns:adec="http://schemas.microsoft.com/office/drawing/2017/decorative" val="1"/>
              </a:ext>
            </a:extLst>
          </p:cNvPr>
          <p:cNvCxnSpPr>
            <a:cxnSpLocks/>
          </p:cNvCxnSpPr>
          <p:nvPr/>
        </p:nvCxnSpPr>
        <p:spPr>
          <a:xfrm>
            <a:off x="5924145" y="1957712"/>
            <a:ext cx="0" cy="4694297"/>
          </a:xfrm>
          <a:prstGeom prst="line">
            <a:avLst/>
          </a:prstGeom>
          <a:ln w="60325">
            <a:solidFill>
              <a:schemeClr val="tx1"/>
            </a:solidFill>
          </a:ln>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DC485DB2-254E-87A7-04E7-7612E15F58A6}"/>
              </a:ext>
            </a:extLst>
          </p:cNvPr>
          <p:cNvSpPr txBox="1"/>
          <p:nvPr/>
        </p:nvSpPr>
        <p:spPr>
          <a:xfrm>
            <a:off x="6496639" y="1700315"/>
            <a:ext cx="5048651" cy="646331"/>
          </a:xfrm>
          <a:prstGeom prst="rect">
            <a:avLst/>
          </a:prstGeom>
          <a:noFill/>
        </p:spPr>
        <p:txBody>
          <a:bodyPr wrap="square" rtlCol="0">
            <a:spAutoFit/>
          </a:bodyPr>
          <a:lstStyle/>
          <a:p>
            <a:pPr algn="ctr"/>
            <a:r>
              <a:rPr lang="en-US" dirty="0">
                <a:latin typeface="Consolas" panose="020B0609020204030204" pitchFamily="49" charset="0"/>
              </a:rPr>
              <a:t>Feedback Survey:</a:t>
            </a:r>
          </a:p>
          <a:p>
            <a:pPr algn="ctr"/>
            <a:r>
              <a:rPr lang="en-US" dirty="0">
                <a:latin typeface="Consolas" panose="020B0609020204030204" pitchFamily="49" charset="0"/>
              </a:rPr>
              <a:t>https://forms.office.com/r/Pq6tJFLPke</a:t>
            </a:r>
          </a:p>
        </p:txBody>
      </p:sp>
      <p:pic>
        <p:nvPicPr>
          <p:cNvPr id="1026" name="Picture 2" descr="Feedback Survey QR Code">
            <a:extLst>
              <a:ext uri="{FF2B5EF4-FFF2-40B4-BE49-F238E27FC236}">
                <a16:creationId xmlns:a16="http://schemas.microsoft.com/office/drawing/2014/main" id="{7EEFC8BE-6E32-C4A6-45A0-D263201E2B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62078" y="2490056"/>
            <a:ext cx="3667674" cy="36676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10936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BCED4D40-4B67-4331-AC48-79B82B4A47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E996F5AA-1983-D72C-FB05-9ED2F637912C}"/>
              </a:ext>
            </a:extLst>
          </p:cNvPr>
          <p:cNvSpPr>
            <a:spLocks noGrp="1"/>
          </p:cNvSpPr>
          <p:nvPr>
            <p:ph type="title"/>
          </p:nvPr>
        </p:nvSpPr>
        <p:spPr>
          <a:xfrm>
            <a:off x="638881" y="417576"/>
            <a:ext cx="10909640" cy="1249394"/>
          </a:xfrm>
        </p:spPr>
        <p:txBody>
          <a:bodyPr vert="horz" lIns="91440" tIns="45720" rIns="91440" bIns="45720" rtlCol="0" anchor="ctr">
            <a:noAutofit/>
          </a:bodyPr>
          <a:lstStyle/>
          <a:p>
            <a:pPr algn="ctr"/>
            <a:r>
              <a:rPr lang="en-US" sz="4500" kern="1200" dirty="0">
                <a:solidFill>
                  <a:schemeClr val="tx1"/>
                </a:solidFill>
                <a:latin typeface="Consolas" panose="020B0609020204030204" pitchFamily="49" charset="0"/>
              </a:rPr>
              <a:t>When everybody plays, we all win.</a:t>
            </a:r>
          </a:p>
        </p:txBody>
      </p:sp>
      <p:sp>
        <p:nvSpPr>
          <p:cNvPr id="18" name="sketch line">
            <a:extLst>
              <a:ext uri="{FF2B5EF4-FFF2-40B4-BE49-F238E27FC236}">
                <a16:creationId xmlns:a16="http://schemas.microsoft.com/office/drawing/2014/main" id="{670CEDEF-4F34-412E-84EE-329C1E93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1733454"/>
            <a:ext cx="4572000" cy="18288"/>
          </a:xfrm>
          <a:custGeom>
            <a:avLst/>
            <a:gdLst>
              <a:gd name="connsiteX0" fmla="*/ 0 w 4572000"/>
              <a:gd name="connsiteY0" fmla="*/ 0 h 18288"/>
              <a:gd name="connsiteX1" fmla="*/ 515983 w 4572000"/>
              <a:gd name="connsiteY1" fmla="*/ 0 h 18288"/>
              <a:gd name="connsiteX2" fmla="*/ 1031966 w 4572000"/>
              <a:gd name="connsiteY2" fmla="*/ 0 h 18288"/>
              <a:gd name="connsiteX3" fmla="*/ 1639389 w 4572000"/>
              <a:gd name="connsiteY3" fmla="*/ 0 h 18288"/>
              <a:gd name="connsiteX4" fmla="*/ 2383971 w 4572000"/>
              <a:gd name="connsiteY4" fmla="*/ 0 h 18288"/>
              <a:gd name="connsiteX5" fmla="*/ 2945674 w 4572000"/>
              <a:gd name="connsiteY5" fmla="*/ 0 h 18288"/>
              <a:gd name="connsiteX6" fmla="*/ 3507377 w 4572000"/>
              <a:gd name="connsiteY6" fmla="*/ 0 h 18288"/>
              <a:gd name="connsiteX7" fmla="*/ 4572000 w 4572000"/>
              <a:gd name="connsiteY7" fmla="*/ 0 h 18288"/>
              <a:gd name="connsiteX8" fmla="*/ 4572000 w 4572000"/>
              <a:gd name="connsiteY8" fmla="*/ 18288 h 18288"/>
              <a:gd name="connsiteX9" fmla="*/ 3873137 w 4572000"/>
              <a:gd name="connsiteY9" fmla="*/ 18288 h 18288"/>
              <a:gd name="connsiteX10" fmla="*/ 3311434 w 4572000"/>
              <a:gd name="connsiteY10" fmla="*/ 18288 h 18288"/>
              <a:gd name="connsiteX11" fmla="*/ 2749731 w 4572000"/>
              <a:gd name="connsiteY11" fmla="*/ 18288 h 18288"/>
              <a:gd name="connsiteX12" fmla="*/ 2050869 w 4572000"/>
              <a:gd name="connsiteY12" fmla="*/ 18288 h 18288"/>
              <a:gd name="connsiteX13" fmla="*/ 1306286 w 4572000"/>
              <a:gd name="connsiteY13" fmla="*/ 18288 h 18288"/>
              <a:gd name="connsiteX14" fmla="*/ 790303 w 4572000"/>
              <a:gd name="connsiteY14" fmla="*/ 18288 h 18288"/>
              <a:gd name="connsiteX15" fmla="*/ 0 w 4572000"/>
              <a:gd name="connsiteY15" fmla="*/ 18288 h 18288"/>
              <a:gd name="connsiteX16" fmla="*/ 0 w 45720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18288" fill="none" extrusionOk="0">
                <a:moveTo>
                  <a:pt x="0" y="0"/>
                </a:moveTo>
                <a:cubicBezTo>
                  <a:pt x="105156" y="-20963"/>
                  <a:pt x="340432" y="822"/>
                  <a:pt x="515983" y="0"/>
                </a:cubicBezTo>
                <a:cubicBezTo>
                  <a:pt x="691534" y="-822"/>
                  <a:pt x="850679" y="16479"/>
                  <a:pt x="1031966" y="0"/>
                </a:cubicBezTo>
                <a:cubicBezTo>
                  <a:pt x="1213253" y="-16479"/>
                  <a:pt x="1443646" y="-18730"/>
                  <a:pt x="1639389" y="0"/>
                </a:cubicBezTo>
                <a:cubicBezTo>
                  <a:pt x="1835132" y="18730"/>
                  <a:pt x="2159975" y="18531"/>
                  <a:pt x="2383971" y="0"/>
                </a:cubicBezTo>
                <a:cubicBezTo>
                  <a:pt x="2607967" y="-18531"/>
                  <a:pt x="2719096" y="-12030"/>
                  <a:pt x="2945674" y="0"/>
                </a:cubicBezTo>
                <a:cubicBezTo>
                  <a:pt x="3172252" y="12030"/>
                  <a:pt x="3269167" y="27666"/>
                  <a:pt x="3507377" y="0"/>
                </a:cubicBezTo>
                <a:cubicBezTo>
                  <a:pt x="3745587" y="-27666"/>
                  <a:pt x="4116741" y="18705"/>
                  <a:pt x="4572000" y="0"/>
                </a:cubicBezTo>
                <a:cubicBezTo>
                  <a:pt x="4572895" y="8974"/>
                  <a:pt x="4571454" y="9359"/>
                  <a:pt x="4572000" y="18288"/>
                </a:cubicBezTo>
                <a:cubicBezTo>
                  <a:pt x="4374698" y="3942"/>
                  <a:pt x="4098874" y="-11042"/>
                  <a:pt x="3873137" y="18288"/>
                </a:cubicBezTo>
                <a:cubicBezTo>
                  <a:pt x="3647400" y="47618"/>
                  <a:pt x="3517055" y="5421"/>
                  <a:pt x="3311434" y="18288"/>
                </a:cubicBezTo>
                <a:cubicBezTo>
                  <a:pt x="3105813" y="31155"/>
                  <a:pt x="3025168" y="17856"/>
                  <a:pt x="2749731" y="18288"/>
                </a:cubicBezTo>
                <a:cubicBezTo>
                  <a:pt x="2474294" y="18720"/>
                  <a:pt x="2291766" y="-14168"/>
                  <a:pt x="2050869" y="18288"/>
                </a:cubicBezTo>
                <a:cubicBezTo>
                  <a:pt x="1809972" y="50744"/>
                  <a:pt x="1540276" y="46798"/>
                  <a:pt x="1306286" y="18288"/>
                </a:cubicBezTo>
                <a:cubicBezTo>
                  <a:pt x="1072296" y="-10222"/>
                  <a:pt x="972445" y="19645"/>
                  <a:pt x="790303" y="18288"/>
                </a:cubicBezTo>
                <a:cubicBezTo>
                  <a:pt x="608161" y="16931"/>
                  <a:pt x="200981" y="8241"/>
                  <a:pt x="0" y="18288"/>
                </a:cubicBezTo>
                <a:cubicBezTo>
                  <a:pt x="-229" y="14222"/>
                  <a:pt x="509" y="5816"/>
                  <a:pt x="0" y="0"/>
                </a:cubicBezTo>
                <a:close/>
              </a:path>
              <a:path w="4572000" h="18288" stroke="0" extrusionOk="0">
                <a:moveTo>
                  <a:pt x="0" y="0"/>
                </a:moveTo>
                <a:cubicBezTo>
                  <a:pt x="143285" y="-9565"/>
                  <a:pt x="327959" y="-11498"/>
                  <a:pt x="561703" y="0"/>
                </a:cubicBezTo>
                <a:cubicBezTo>
                  <a:pt x="795447" y="11498"/>
                  <a:pt x="838260" y="18255"/>
                  <a:pt x="1077686" y="0"/>
                </a:cubicBezTo>
                <a:cubicBezTo>
                  <a:pt x="1317112" y="-18255"/>
                  <a:pt x="1437472" y="23514"/>
                  <a:pt x="1639389" y="0"/>
                </a:cubicBezTo>
                <a:cubicBezTo>
                  <a:pt x="1841306" y="-23514"/>
                  <a:pt x="2037142" y="-12551"/>
                  <a:pt x="2292531" y="0"/>
                </a:cubicBezTo>
                <a:cubicBezTo>
                  <a:pt x="2547920" y="12551"/>
                  <a:pt x="2810436" y="-20352"/>
                  <a:pt x="2991394" y="0"/>
                </a:cubicBezTo>
                <a:cubicBezTo>
                  <a:pt x="3172352" y="20352"/>
                  <a:pt x="3530025" y="-13347"/>
                  <a:pt x="3735977" y="0"/>
                </a:cubicBezTo>
                <a:cubicBezTo>
                  <a:pt x="3941929" y="13347"/>
                  <a:pt x="4161497" y="34086"/>
                  <a:pt x="4572000" y="0"/>
                </a:cubicBezTo>
                <a:cubicBezTo>
                  <a:pt x="4571545" y="6162"/>
                  <a:pt x="4571903" y="11775"/>
                  <a:pt x="4572000" y="18288"/>
                </a:cubicBezTo>
                <a:cubicBezTo>
                  <a:pt x="4228040" y="36490"/>
                  <a:pt x="4199736" y="42557"/>
                  <a:pt x="3873137" y="18288"/>
                </a:cubicBezTo>
                <a:cubicBezTo>
                  <a:pt x="3546538" y="-5981"/>
                  <a:pt x="3472124" y="16809"/>
                  <a:pt x="3128554" y="18288"/>
                </a:cubicBezTo>
                <a:cubicBezTo>
                  <a:pt x="2784984" y="19767"/>
                  <a:pt x="2735896" y="-17781"/>
                  <a:pt x="2383971" y="18288"/>
                </a:cubicBezTo>
                <a:cubicBezTo>
                  <a:pt x="2032046" y="54357"/>
                  <a:pt x="2019324" y="2920"/>
                  <a:pt x="1867989" y="18288"/>
                </a:cubicBezTo>
                <a:cubicBezTo>
                  <a:pt x="1716654" y="33656"/>
                  <a:pt x="1418675" y="32575"/>
                  <a:pt x="1169126" y="18288"/>
                </a:cubicBezTo>
                <a:cubicBezTo>
                  <a:pt x="919577" y="4001"/>
                  <a:pt x="798537" y="16165"/>
                  <a:pt x="561703" y="18288"/>
                </a:cubicBezTo>
                <a:cubicBezTo>
                  <a:pt x="324869" y="20411"/>
                  <a:pt x="221395" y="-912"/>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Online Media 1" title="Microsoft Xbox Adaptive Controller Super Bowl 2019 TV Commercial | We All Win">
            <a:hlinkClick r:id="" action="ppaction://media"/>
            <a:extLst>
              <a:ext uri="{FF2B5EF4-FFF2-40B4-BE49-F238E27FC236}">
                <a16:creationId xmlns:a16="http://schemas.microsoft.com/office/drawing/2014/main" id="{D2F2C28D-BE54-96C4-AEAA-FEA4F20C4B6B}"/>
              </a:ext>
            </a:extLst>
          </p:cNvPr>
          <p:cNvPicPr>
            <a:picLocks noRot="1" noChangeAspect="1"/>
          </p:cNvPicPr>
          <p:nvPr>
            <a:videoFile r:link="rId1"/>
          </p:nvPr>
        </p:nvPicPr>
        <p:blipFill>
          <a:blip r:embed="rId4"/>
          <a:stretch>
            <a:fillRect/>
          </a:stretch>
        </p:blipFill>
        <p:spPr>
          <a:xfrm>
            <a:off x="1664536" y="1810740"/>
            <a:ext cx="8862928" cy="5003639"/>
          </a:xfrm>
          <a:prstGeom prst="rect">
            <a:avLst/>
          </a:prstGeom>
        </p:spPr>
      </p:pic>
    </p:spTree>
    <p:extLst>
      <p:ext uri="{BB962C8B-B14F-4D97-AF65-F5344CB8AC3E}">
        <p14:creationId xmlns:p14="http://schemas.microsoft.com/office/powerpoint/2010/main" val="4057100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AE5BBF1-223C-AF73-05B1-B0AB4B83AD4C}"/>
              </a:ext>
            </a:extLst>
          </p:cNvPr>
          <p:cNvSpPr>
            <a:spLocks noGrp="1"/>
          </p:cNvSpPr>
          <p:nvPr>
            <p:ph type="title"/>
          </p:nvPr>
        </p:nvSpPr>
        <p:spPr>
          <a:xfrm>
            <a:off x="1045971" y="0"/>
            <a:ext cx="10025843" cy="1434415"/>
          </a:xfrm>
        </p:spPr>
        <p:txBody>
          <a:bodyPr anchor="b">
            <a:normAutofit/>
          </a:bodyPr>
          <a:lstStyle/>
          <a:p>
            <a:r>
              <a:rPr lang="en-US" sz="5400" dirty="0">
                <a:latin typeface="Consolas" panose="020B0609020204030204" pitchFamily="49" charset="0"/>
              </a:rPr>
              <a:t>Accessibility Benefits All</a:t>
            </a:r>
          </a:p>
        </p:txBody>
      </p:sp>
      <p:sp>
        <p:nvSpPr>
          <p:cNvPr id="26"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olorblind Assist Mode in Plate Up game where foods have letters to help players identify them, and a flame symbol that appears when the food still needs to be cooked.">
            <a:extLst>
              <a:ext uri="{FF2B5EF4-FFF2-40B4-BE49-F238E27FC236}">
                <a16:creationId xmlns:a16="http://schemas.microsoft.com/office/drawing/2014/main" id="{2D92A1DD-2FC7-5015-3103-5AA3A5E06C91}"/>
              </a:ext>
            </a:extLst>
          </p:cNvPr>
          <p:cNvPicPr>
            <a:picLocks noChangeAspect="1"/>
          </p:cNvPicPr>
          <p:nvPr/>
        </p:nvPicPr>
        <p:blipFill>
          <a:blip r:embed="rId2"/>
          <a:stretch>
            <a:fillRect/>
          </a:stretch>
        </p:blipFill>
        <p:spPr>
          <a:xfrm>
            <a:off x="1226477" y="1974295"/>
            <a:ext cx="9664832" cy="4517258"/>
          </a:xfrm>
          <a:prstGeom prst="rect">
            <a:avLst/>
          </a:prstGeom>
        </p:spPr>
      </p:pic>
    </p:spTree>
    <p:extLst>
      <p:ext uri="{BB962C8B-B14F-4D97-AF65-F5344CB8AC3E}">
        <p14:creationId xmlns:p14="http://schemas.microsoft.com/office/powerpoint/2010/main" val="19409853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AE5BBF1-223C-AF73-05B1-B0AB4B83AD4C}"/>
              </a:ext>
            </a:extLst>
          </p:cNvPr>
          <p:cNvSpPr>
            <a:spLocks noGrp="1"/>
          </p:cNvSpPr>
          <p:nvPr>
            <p:ph type="title"/>
          </p:nvPr>
        </p:nvSpPr>
        <p:spPr>
          <a:xfrm>
            <a:off x="572493" y="238539"/>
            <a:ext cx="11018520" cy="1434415"/>
          </a:xfrm>
        </p:spPr>
        <p:txBody>
          <a:bodyPr anchor="b">
            <a:normAutofit/>
          </a:bodyPr>
          <a:lstStyle/>
          <a:p>
            <a:r>
              <a:rPr lang="en-US" sz="5400" dirty="0">
                <a:latin typeface="Consolas" panose="020B0609020204030204" pitchFamily="49" charset="0"/>
              </a:rPr>
              <a:t>Myths</a:t>
            </a:r>
          </a:p>
        </p:txBody>
      </p:sp>
      <p:sp>
        <p:nvSpPr>
          <p:cNvPr id="26"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EC9578C-00EF-B8B4-8200-59B4B20B48F3}"/>
              </a:ext>
            </a:extLst>
          </p:cNvPr>
          <p:cNvSpPr>
            <a:spLocks noGrp="1"/>
          </p:cNvSpPr>
          <p:nvPr>
            <p:ph idx="1"/>
          </p:nvPr>
        </p:nvSpPr>
        <p:spPr>
          <a:xfrm>
            <a:off x="572493" y="3623886"/>
            <a:ext cx="6713552" cy="1014032"/>
          </a:xfrm>
        </p:spPr>
        <p:txBody>
          <a:bodyPr anchor="t">
            <a:normAutofit/>
          </a:bodyPr>
          <a:lstStyle/>
          <a:p>
            <a:r>
              <a:rPr lang="en-US" sz="2200" dirty="0">
                <a:latin typeface="Consolas" panose="020B0609020204030204" pitchFamily="49" charset="0"/>
              </a:rPr>
              <a:t>It is expensive</a:t>
            </a:r>
          </a:p>
          <a:p>
            <a:r>
              <a:rPr lang="en-US" sz="2200" dirty="0">
                <a:latin typeface="Consolas" panose="020B0609020204030204" pitchFamily="49" charset="0"/>
              </a:rPr>
              <a:t>It takes away the challenge</a:t>
            </a:r>
          </a:p>
        </p:txBody>
      </p:sp>
      <p:pic>
        <p:nvPicPr>
          <p:cNvPr id="13" name="Picture 12" descr="Wolfenstein The New Order game difficulty selection screen. The difficulties have names like &quot;Can I play, daddy?&quot;, &quot;Don't Hurt Me.&quot;, &quot;Bring'Em On!&quot;, &quot;I am Death Incarnate!&quot;, and &quot;Uber&quot;.">
            <a:extLst>
              <a:ext uri="{FF2B5EF4-FFF2-40B4-BE49-F238E27FC236}">
                <a16:creationId xmlns:a16="http://schemas.microsoft.com/office/drawing/2014/main" id="{93BC7F61-AC08-169C-A439-0F0F66E88E50}"/>
              </a:ext>
            </a:extLst>
          </p:cNvPr>
          <p:cNvPicPr>
            <a:picLocks noChangeAspect="1"/>
          </p:cNvPicPr>
          <p:nvPr/>
        </p:nvPicPr>
        <p:blipFill>
          <a:blip r:embed="rId2"/>
          <a:stretch>
            <a:fillRect/>
          </a:stretch>
        </p:blipFill>
        <p:spPr>
          <a:xfrm>
            <a:off x="5291058" y="2313563"/>
            <a:ext cx="6586330" cy="3634678"/>
          </a:xfrm>
          <a:prstGeom prst="rect">
            <a:avLst/>
          </a:prstGeom>
          <a:ln w="12700">
            <a:solidFill>
              <a:schemeClr val="tx1">
                <a:lumMod val="65000"/>
              </a:schemeClr>
            </a:solidFill>
          </a:ln>
        </p:spPr>
      </p:pic>
    </p:spTree>
    <p:extLst>
      <p:ext uri="{BB962C8B-B14F-4D97-AF65-F5344CB8AC3E}">
        <p14:creationId xmlns:p14="http://schemas.microsoft.com/office/powerpoint/2010/main" val="41807973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C59AB4C8-9178-4F7A-8404-6890510B59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AE5BBF1-223C-AF73-05B1-B0AB4B83AD4C}"/>
              </a:ext>
            </a:extLst>
          </p:cNvPr>
          <p:cNvSpPr>
            <a:spLocks noGrp="1"/>
          </p:cNvSpPr>
          <p:nvPr>
            <p:ph type="title"/>
          </p:nvPr>
        </p:nvSpPr>
        <p:spPr>
          <a:xfrm>
            <a:off x="638881" y="457201"/>
            <a:ext cx="10909640" cy="1832654"/>
          </a:xfrm>
        </p:spPr>
        <p:txBody>
          <a:bodyPr vert="horz" lIns="91440" tIns="45720" rIns="91440" bIns="45720" rtlCol="0" anchor="b">
            <a:normAutofit/>
          </a:bodyPr>
          <a:lstStyle/>
          <a:p>
            <a:pPr algn="ctr"/>
            <a:r>
              <a:rPr lang="en-US" sz="6600" kern="1200" dirty="0">
                <a:solidFill>
                  <a:schemeClr val="tx1"/>
                </a:solidFill>
                <a:latin typeface="Consolas" panose="020B0609020204030204" pitchFamily="49" charset="0"/>
              </a:rPr>
              <a:t>So Many Ways</a:t>
            </a:r>
          </a:p>
        </p:txBody>
      </p:sp>
      <p:sp>
        <p:nvSpPr>
          <p:cNvPr id="13" name="sketch line">
            <a:extLst>
              <a:ext uri="{FF2B5EF4-FFF2-40B4-BE49-F238E27FC236}">
                <a16:creationId xmlns:a16="http://schemas.microsoft.com/office/drawing/2014/main" id="{4CFDFB37-4BC7-42C6-915D-A6609139B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2343912"/>
            <a:ext cx="4572000" cy="18288"/>
          </a:xfrm>
          <a:custGeom>
            <a:avLst/>
            <a:gdLst>
              <a:gd name="connsiteX0" fmla="*/ 0 w 4572000"/>
              <a:gd name="connsiteY0" fmla="*/ 0 h 18288"/>
              <a:gd name="connsiteX1" fmla="*/ 515983 w 4572000"/>
              <a:gd name="connsiteY1" fmla="*/ 0 h 18288"/>
              <a:gd name="connsiteX2" fmla="*/ 1031966 w 4572000"/>
              <a:gd name="connsiteY2" fmla="*/ 0 h 18288"/>
              <a:gd name="connsiteX3" fmla="*/ 1639389 w 4572000"/>
              <a:gd name="connsiteY3" fmla="*/ 0 h 18288"/>
              <a:gd name="connsiteX4" fmla="*/ 2383971 w 4572000"/>
              <a:gd name="connsiteY4" fmla="*/ 0 h 18288"/>
              <a:gd name="connsiteX5" fmla="*/ 2945674 w 4572000"/>
              <a:gd name="connsiteY5" fmla="*/ 0 h 18288"/>
              <a:gd name="connsiteX6" fmla="*/ 3507377 w 4572000"/>
              <a:gd name="connsiteY6" fmla="*/ 0 h 18288"/>
              <a:gd name="connsiteX7" fmla="*/ 4572000 w 4572000"/>
              <a:gd name="connsiteY7" fmla="*/ 0 h 18288"/>
              <a:gd name="connsiteX8" fmla="*/ 4572000 w 4572000"/>
              <a:gd name="connsiteY8" fmla="*/ 18288 h 18288"/>
              <a:gd name="connsiteX9" fmla="*/ 3873137 w 4572000"/>
              <a:gd name="connsiteY9" fmla="*/ 18288 h 18288"/>
              <a:gd name="connsiteX10" fmla="*/ 3311434 w 4572000"/>
              <a:gd name="connsiteY10" fmla="*/ 18288 h 18288"/>
              <a:gd name="connsiteX11" fmla="*/ 2749731 w 4572000"/>
              <a:gd name="connsiteY11" fmla="*/ 18288 h 18288"/>
              <a:gd name="connsiteX12" fmla="*/ 2050869 w 4572000"/>
              <a:gd name="connsiteY12" fmla="*/ 18288 h 18288"/>
              <a:gd name="connsiteX13" fmla="*/ 1306286 w 4572000"/>
              <a:gd name="connsiteY13" fmla="*/ 18288 h 18288"/>
              <a:gd name="connsiteX14" fmla="*/ 790303 w 4572000"/>
              <a:gd name="connsiteY14" fmla="*/ 18288 h 18288"/>
              <a:gd name="connsiteX15" fmla="*/ 0 w 4572000"/>
              <a:gd name="connsiteY15" fmla="*/ 18288 h 18288"/>
              <a:gd name="connsiteX16" fmla="*/ 0 w 45720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18288" fill="none" extrusionOk="0">
                <a:moveTo>
                  <a:pt x="0" y="0"/>
                </a:moveTo>
                <a:cubicBezTo>
                  <a:pt x="105156" y="-20963"/>
                  <a:pt x="340432" y="822"/>
                  <a:pt x="515983" y="0"/>
                </a:cubicBezTo>
                <a:cubicBezTo>
                  <a:pt x="691534" y="-822"/>
                  <a:pt x="850679" y="16479"/>
                  <a:pt x="1031966" y="0"/>
                </a:cubicBezTo>
                <a:cubicBezTo>
                  <a:pt x="1213253" y="-16479"/>
                  <a:pt x="1443646" y="-18730"/>
                  <a:pt x="1639389" y="0"/>
                </a:cubicBezTo>
                <a:cubicBezTo>
                  <a:pt x="1835132" y="18730"/>
                  <a:pt x="2159975" y="18531"/>
                  <a:pt x="2383971" y="0"/>
                </a:cubicBezTo>
                <a:cubicBezTo>
                  <a:pt x="2607967" y="-18531"/>
                  <a:pt x="2719096" y="-12030"/>
                  <a:pt x="2945674" y="0"/>
                </a:cubicBezTo>
                <a:cubicBezTo>
                  <a:pt x="3172252" y="12030"/>
                  <a:pt x="3269167" y="27666"/>
                  <a:pt x="3507377" y="0"/>
                </a:cubicBezTo>
                <a:cubicBezTo>
                  <a:pt x="3745587" y="-27666"/>
                  <a:pt x="4116741" y="18705"/>
                  <a:pt x="4572000" y="0"/>
                </a:cubicBezTo>
                <a:cubicBezTo>
                  <a:pt x="4572895" y="8974"/>
                  <a:pt x="4571454" y="9359"/>
                  <a:pt x="4572000" y="18288"/>
                </a:cubicBezTo>
                <a:cubicBezTo>
                  <a:pt x="4374698" y="3942"/>
                  <a:pt x="4098874" y="-11042"/>
                  <a:pt x="3873137" y="18288"/>
                </a:cubicBezTo>
                <a:cubicBezTo>
                  <a:pt x="3647400" y="47618"/>
                  <a:pt x="3517055" y="5421"/>
                  <a:pt x="3311434" y="18288"/>
                </a:cubicBezTo>
                <a:cubicBezTo>
                  <a:pt x="3105813" y="31155"/>
                  <a:pt x="3025168" y="17856"/>
                  <a:pt x="2749731" y="18288"/>
                </a:cubicBezTo>
                <a:cubicBezTo>
                  <a:pt x="2474294" y="18720"/>
                  <a:pt x="2291766" y="-14168"/>
                  <a:pt x="2050869" y="18288"/>
                </a:cubicBezTo>
                <a:cubicBezTo>
                  <a:pt x="1809972" y="50744"/>
                  <a:pt x="1540276" y="46798"/>
                  <a:pt x="1306286" y="18288"/>
                </a:cubicBezTo>
                <a:cubicBezTo>
                  <a:pt x="1072296" y="-10222"/>
                  <a:pt x="972445" y="19645"/>
                  <a:pt x="790303" y="18288"/>
                </a:cubicBezTo>
                <a:cubicBezTo>
                  <a:pt x="608161" y="16931"/>
                  <a:pt x="200981" y="8241"/>
                  <a:pt x="0" y="18288"/>
                </a:cubicBezTo>
                <a:cubicBezTo>
                  <a:pt x="-229" y="14222"/>
                  <a:pt x="509" y="5816"/>
                  <a:pt x="0" y="0"/>
                </a:cubicBezTo>
                <a:close/>
              </a:path>
              <a:path w="4572000" h="18288" stroke="0" extrusionOk="0">
                <a:moveTo>
                  <a:pt x="0" y="0"/>
                </a:moveTo>
                <a:cubicBezTo>
                  <a:pt x="143285" y="-9565"/>
                  <a:pt x="327959" y="-11498"/>
                  <a:pt x="561703" y="0"/>
                </a:cubicBezTo>
                <a:cubicBezTo>
                  <a:pt x="795447" y="11498"/>
                  <a:pt x="838260" y="18255"/>
                  <a:pt x="1077686" y="0"/>
                </a:cubicBezTo>
                <a:cubicBezTo>
                  <a:pt x="1317112" y="-18255"/>
                  <a:pt x="1437472" y="23514"/>
                  <a:pt x="1639389" y="0"/>
                </a:cubicBezTo>
                <a:cubicBezTo>
                  <a:pt x="1841306" y="-23514"/>
                  <a:pt x="2037142" y="-12551"/>
                  <a:pt x="2292531" y="0"/>
                </a:cubicBezTo>
                <a:cubicBezTo>
                  <a:pt x="2547920" y="12551"/>
                  <a:pt x="2810436" y="-20352"/>
                  <a:pt x="2991394" y="0"/>
                </a:cubicBezTo>
                <a:cubicBezTo>
                  <a:pt x="3172352" y="20352"/>
                  <a:pt x="3530025" y="-13347"/>
                  <a:pt x="3735977" y="0"/>
                </a:cubicBezTo>
                <a:cubicBezTo>
                  <a:pt x="3941929" y="13347"/>
                  <a:pt x="4161497" y="34086"/>
                  <a:pt x="4572000" y="0"/>
                </a:cubicBezTo>
                <a:cubicBezTo>
                  <a:pt x="4571545" y="6162"/>
                  <a:pt x="4571903" y="11775"/>
                  <a:pt x="4572000" y="18288"/>
                </a:cubicBezTo>
                <a:cubicBezTo>
                  <a:pt x="4228040" y="36490"/>
                  <a:pt x="4199736" y="42557"/>
                  <a:pt x="3873137" y="18288"/>
                </a:cubicBezTo>
                <a:cubicBezTo>
                  <a:pt x="3546538" y="-5981"/>
                  <a:pt x="3472124" y="16809"/>
                  <a:pt x="3128554" y="18288"/>
                </a:cubicBezTo>
                <a:cubicBezTo>
                  <a:pt x="2784984" y="19767"/>
                  <a:pt x="2735896" y="-17781"/>
                  <a:pt x="2383971" y="18288"/>
                </a:cubicBezTo>
                <a:cubicBezTo>
                  <a:pt x="2032046" y="54357"/>
                  <a:pt x="2019324" y="2920"/>
                  <a:pt x="1867989" y="18288"/>
                </a:cubicBezTo>
                <a:cubicBezTo>
                  <a:pt x="1716654" y="33656"/>
                  <a:pt x="1418675" y="32575"/>
                  <a:pt x="1169126" y="18288"/>
                </a:cubicBezTo>
                <a:cubicBezTo>
                  <a:pt x="919577" y="4001"/>
                  <a:pt x="798537" y="16165"/>
                  <a:pt x="561703" y="18288"/>
                </a:cubicBezTo>
                <a:cubicBezTo>
                  <a:pt x="324869" y="20411"/>
                  <a:pt x="221395" y="-912"/>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6" name="Table 5" descr="Presentation table of various example methods used to make games accessible">
            <a:extLst>
              <a:ext uri="{FF2B5EF4-FFF2-40B4-BE49-F238E27FC236}">
                <a16:creationId xmlns:a16="http://schemas.microsoft.com/office/drawing/2014/main" id="{A558625A-20E2-0AE5-0AB3-70C87F97C479}"/>
              </a:ext>
            </a:extLst>
          </p:cNvPr>
          <p:cNvGraphicFramePr>
            <a:graphicFrameLocks noGrp="1"/>
          </p:cNvGraphicFramePr>
          <p:nvPr>
            <p:extLst>
              <p:ext uri="{D42A27DB-BD31-4B8C-83A1-F6EECF244321}">
                <p14:modId xmlns:p14="http://schemas.microsoft.com/office/powerpoint/2010/main" val="2736019446"/>
              </p:ext>
            </p:extLst>
          </p:nvPr>
        </p:nvGraphicFramePr>
        <p:xfrm>
          <a:off x="319264" y="2769665"/>
          <a:ext cx="11548874" cy="3059598"/>
        </p:xfrm>
        <a:graphic>
          <a:graphicData uri="http://schemas.openxmlformats.org/drawingml/2006/table">
            <a:tbl>
              <a:tblPr bandRow="1">
                <a:tableStyleId>{D03447BB-5D67-496B-8E87-E561075AD55C}</a:tableStyleId>
              </a:tblPr>
              <a:tblGrid>
                <a:gridCol w="2427291">
                  <a:extLst>
                    <a:ext uri="{9D8B030D-6E8A-4147-A177-3AD203B41FA5}">
                      <a16:colId xmlns:a16="http://schemas.microsoft.com/office/drawing/2014/main" val="1499701797"/>
                    </a:ext>
                  </a:extLst>
                </a:gridCol>
                <a:gridCol w="2265054">
                  <a:extLst>
                    <a:ext uri="{9D8B030D-6E8A-4147-A177-3AD203B41FA5}">
                      <a16:colId xmlns:a16="http://schemas.microsoft.com/office/drawing/2014/main" val="2506062270"/>
                    </a:ext>
                  </a:extLst>
                </a:gridCol>
                <a:gridCol w="2265054">
                  <a:extLst>
                    <a:ext uri="{9D8B030D-6E8A-4147-A177-3AD203B41FA5}">
                      <a16:colId xmlns:a16="http://schemas.microsoft.com/office/drawing/2014/main" val="1927267061"/>
                    </a:ext>
                  </a:extLst>
                </a:gridCol>
                <a:gridCol w="2265054">
                  <a:extLst>
                    <a:ext uri="{9D8B030D-6E8A-4147-A177-3AD203B41FA5}">
                      <a16:colId xmlns:a16="http://schemas.microsoft.com/office/drawing/2014/main" val="1847727152"/>
                    </a:ext>
                  </a:extLst>
                </a:gridCol>
                <a:gridCol w="2326421">
                  <a:extLst>
                    <a:ext uri="{9D8B030D-6E8A-4147-A177-3AD203B41FA5}">
                      <a16:colId xmlns:a16="http://schemas.microsoft.com/office/drawing/2014/main" val="750652729"/>
                    </a:ext>
                  </a:extLst>
                </a:gridCol>
              </a:tblGrid>
              <a:tr h="70995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900" dirty="0">
                          <a:solidFill>
                            <a:schemeClr val="tx1"/>
                          </a:solidFill>
                          <a:latin typeface="Consolas" panose="020B0609020204030204" pitchFamily="49" charset="0"/>
                        </a:rPr>
                        <a:t>Control/Key Mapping</a:t>
                      </a:r>
                    </a:p>
                  </a:txBody>
                  <a:tcPr marL="95940" marR="95940" marT="47970" marB="4797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900" dirty="0">
                          <a:solidFill>
                            <a:schemeClr val="tx1"/>
                          </a:solidFill>
                          <a:latin typeface="Consolas" panose="020B0609020204030204" pitchFamily="49" charset="0"/>
                        </a:rPr>
                        <a:t>Subtitles &amp;</a:t>
                      </a:r>
                      <a:r>
                        <a:rPr lang="en-US" sz="1900" baseline="0" dirty="0">
                          <a:solidFill>
                            <a:schemeClr val="tx1"/>
                          </a:solidFill>
                          <a:latin typeface="Consolas" panose="020B0609020204030204" pitchFamily="49" charset="0"/>
                        </a:rPr>
                        <a:t> Captions</a:t>
                      </a:r>
                      <a:endParaRPr lang="en-US" sz="1900" dirty="0">
                        <a:solidFill>
                          <a:schemeClr val="tx1"/>
                        </a:solidFill>
                        <a:latin typeface="Consolas" panose="020B0609020204030204" pitchFamily="49" charset="0"/>
                      </a:endParaRPr>
                    </a:p>
                  </a:txBody>
                  <a:tcPr marL="95940" marR="95940" marT="47970" marB="4797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900" dirty="0">
                          <a:solidFill>
                            <a:schemeClr val="tx1"/>
                          </a:solidFill>
                          <a:latin typeface="Consolas" panose="020B0609020204030204" pitchFamily="49" charset="0"/>
                        </a:rPr>
                        <a:t>Tactile buttons / stickers</a:t>
                      </a:r>
                    </a:p>
                  </a:txBody>
                  <a:tcPr marL="95940" marR="95940" marT="47970" marB="4797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900" dirty="0">
                          <a:solidFill>
                            <a:schemeClr val="tx1"/>
                          </a:solidFill>
                          <a:latin typeface="Consolas" panose="020B0609020204030204" pitchFamily="49" charset="0"/>
                        </a:rPr>
                        <a:t>Toggle keys</a:t>
                      </a:r>
                    </a:p>
                  </a:txBody>
                  <a:tcPr marL="95940" marR="95940" marT="47970" marB="4797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900" dirty="0">
                          <a:solidFill>
                            <a:schemeClr val="tx1"/>
                          </a:solidFill>
                          <a:latin typeface="Consolas" panose="020B0609020204030204" pitchFamily="49" charset="0"/>
                        </a:rPr>
                        <a:t>Turning off flashing</a:t>
                      </a:r>
                    </a:p>
                  </a:txBody>
                  <a:tcPr marL="95940" marR="95940" marT="47970" marB="47970" anchor="ctr"/>
                </a:tc>
                <a:extLst>
                  <a:ext uri="{0D108BD9-81ED-4DB2-BD59-A6C34878D82A}">
                    <a16:rowId xmlns:a16="http://schemas.microsoft.com/office/drawing/2014/main" val="1169474451"/>
                  </a:ext>
                </a:extLst>
              </a:tr>
              <a:tr h="709959">
                <a:tc>
                  <a:txBody>
                    <a:bodyPr/>
                    <a:lstStyle/>
                    <a:p>
                      <a:pPr algn="ctr"/>
                      <a:r>
                        <a:rPr lang="en-US" sz="1900">
                          <a:solidFill>
                            <a:schemeClr val="tx1"/>
                          </a:solidFill>
                          <a:latin typeface="Consolas" panose="020B0609020204030204" pitchFamily="49" charset="0"/>
                        </a:rPr>
                        <a:t>Icons / Symbols</a:t>
                      </a:r>
                    </a:p>
                  </a:txBody>
                  <a:tcPr marL="95940" marR="95940" marT="47970" marB="4797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900" dirty="0">
                          <a:solidFill>
                            <a:schemeClr val="tx1"/>
                          </a:solidFill>
                          <a:latin typeface="Consolas" panose="020B0609020204030204" pitchFamily="49" charset="0"/>
                        </a:rPr>
                        <a:t>Audio cues</a:t>
                      </a:r>
                    </a:p>
                  </a:txBody>
                  <a:tcPr marL="95940" marR="95940" marT="47970" marB="4797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900">
                          <a:solidFill>
                            <a:schemeClr val="tx1"/>
                          </a:solidFill>
                          <a:latin typeface="Consolas" panose="020B0609020204030204" pitchFamily="49" charset="0"/>
                        </a:rPr>
                        <a:t>Alternative controllers</a:t>
                      </a:r>
                    </a:p>
                  </a:txBody>
                  <a:tcPr marL="95940" marR="95940" marT="47970" marB="4797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900" dirty="0">
                          <a:solidFill>
                            <a:schemeClr val="tx1"/>
                          </a:solidFill>
                          <a:latin typeface="Consolas" panose="020B0609020204030204" pitchFamily="49" charset="0"/>
                        </a:rPr>
                        <a:t>Alternate Game Modes</a:t>
                      </a:r>
                    </a:p>
                  </a:txBody>
                  <a:tcPr marL="95940" marR="95940" marT="47970" marB="47970" anchor="ctr"/>
                </a:tc>
                <a:tc>
                  <a:txBody>
                    <a:bodyPr/>
                    <a:lstStyle/>
                    <a:p>
                      <a:pPr algn="ctr"/>
                      <a:r>
                        <a:rPr lang="en-US" sz="1900">
                          <a:solidFill>
                            <a:schemeClr val="tx1"/>
                          </a:solidFill>
                          <a:latin typeface="Consolas" panose="020B0609020204030204" pitchFamily="49" charset="0"/>
                        </a:rPr>
                        <a:t>Slowing animations</a:t>
                      </a:r>
                    </a:p>
                  </a:txBody>
                  <a:tcPr marL="95940" marR="95940" marT="47970" marB="47970" anchor="ctr"/>
                </a:tc>
                <a:extLst>
                  <a:ext uri="{0D108BD9-81ED-4DB2-BD59-A6C34878D82A}">
                    <a16:rowId xmlns:a16="http://schemas.microsoft.com/office/drawing/2014/main" val="3333354881"/>
                  </a:ext>
                </a:extLst>
              </a:tr>
              <a:tr h="42213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900">
                          <a:solidFill>
                            <a:schemeClr val="tx1"/>
                          </a:solidFill>
                          <a:latin typeface="Consolas" panose="020B0609020204030204" pitchFamily="49" charset="0"/>
                        </a:rPr>
                        <a:t>High contrast mode</a:t>
                      </a:r>
                    </a:p>
                  </a:txBody>
                  <a:tcPr marL="95940" marR="95940" marT="47970" marB="47970" anchor="ctr"/>
                </a:tc>
                <a:tc>
                  <a:txBody>
                    <a:bodyPr/>
                    <a:lstStyle/>
                    <a:p>
                      <a:pPr algn="ctr"/>
                      <a:r>
                        <a:rPr lang="en-US" sz="1900">
                          <a:solidFill>
                            <a:schemeClr val="tx1"/>
                          </a:solidFill>
                          <a:latin typeface="Consolas" panose="020B0609020204030204" pitchFamily="49" charset="0"/>
                        </a:rPr>
                        <a:t>Color adjustments</a:t>
                      </a:r>
                    </a:p>
                  </a:txBody>
                  <a:tcPr marL="95940" marR="95940" marT="47970" marB="4797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900">
                          <a:solidFill>
                            <a:schemeClr val="tx1"/>
                          </a:solidFill>
                          <a:latin typeface="Consolas" panose="020B0609020204030204" pitchFamily="49" charset="0"/>
                        </a:rPr>
                        <a:t>Larger pieces</a:t>
                      </a:r>
                    </a:p>
                  </a:txBody>
                  <a:tcPr marL="95940" marR="95940" marT="47970" marB="4797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900">
                          <a:solidFill>
                            <a:schemeClr val="tx1"/>
                          </a:solidFill>
                          <a:latin typeface="Consolas" panose="020B0609020204030204" pitchFamily="49" charset="0"/>
                        </a:rPr>
                        <a:t>Difficulty modes</a:t>
                      </a:r>
                    </a:p>
                  </a:txBody>
                  <a:tcPr marL="95940" marR="95940" marT="47970" marB="4797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900" dirty="0">
                          <a:solidFill>
                            <a:schemeClr val="tx1"/>
                          </a:solidFill>
                          <a:latin typeface="Consolas" panose="020B0609020204030204" pitchFamily="49" charset="0"/>
                        </a:rPr>
                        <a:t>Misophonia mode</a:t>
                      </a:r>
                    </a:p>
                  </a:txBody>
                  <a:tcPr marL="95940" marR="95940" marT="47970" marB="47970" anchor="ctr"/>
                </a:tc>
                <a:extLst>
                  <a:ext uri="{0D108BD9-81ED-4DB2-BD59-A6C34878D82A}">
                    <a16:rowId xmlns:a16="http://schemas.microsoft.com/office/drawing/2014/main" val="4173025367"/>
                  </a:ext>
                </a:extLst>
              </a:tr>
              <a:tr h="70995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900">
                          <a:solidFill>
                            <a:schemeClr val="tx1"/>
                          </a:solidFill>
                          <a:latin typeface="Consolas" panose="020B0609020204030204" pitchFamily="49" charset="0"/>
                        </a:rPr>
                        <a:t>Arachnophobia mode</a:t>
                      </a:r>
                    </a:p>
                  </a:txBody>
                  <a:tcPr marL="95940" marR="95940" marT="47970" marB="47970" anchor="ctr"/>
                </a:tc>
                <a:tc>
                  <a:txBody>
                    <a:bodyPr/>
                    <a:lstStyle/>
                    <a:p>
                      <a:pPr algn="ctr"/>
                      <a:r>
                        <a:rPr lang="en-US" sz="1900" dirty="0">
                          <a:solidFill>
                            <a:schemeClr val="tx1"/>
                          </a:solidFill>
                          <a:latin typeface="Consolas" panose="020B0609020204030204" pitchFamily="49" charset="0"/>
                        </a:rPr>
                        <a:t>Brightness &amp; Contrast Adjustment</a:t>
                      </a:r>
                    </a:p>
                  </a:txBody>
                  <a:tcPr marL="95940" marR="95940" marT="47970" marB="4797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900" dirty="0">
                          <a:solidFill>
                            <a:schemeClr val="tx1"/>
                          </a:solidFill>
                          <a:latin typeface="Consolas" panose="020B0609020204030204" pitchFamily="49" charset="0"/>
                        </a:rPr>
                        <a:t>Video / Audio</a:t>
                      </a:r>
                      <a:r>
                        <a:rPr lang="en-US" sz="1900" baseline="0" dirty="0">
                          <a:solidFill>
                            <a:schemeClr val="tx1"/>
                          </a:solidFill>
                          <a:latin typeface="Consolas" panose="020B0609020204030204" pitchFamily="49" charset="0"/>
                        </a:rPr>
                        <a:t> Descriptions</a:t>
                      </a:r>
                      <a:endParaRPr lang="en-US" sz="1900" dirty="0">
                        <a:solidFill>
                          <a:schemeClr val="tx1"/>
                        </a:solidFill>
                        <a:latin typeface="Consolas" panose="020B0609020204030204" pitchFamily="49" charset="0"/>
                      </a:endParaRPr>
                    </a:p>
                  </a:txBody>
                  <a:tcPr marL="95940" marR="95940" marT="47970" marB="4797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900" dirty="0">
                          <a:solidFill>
                            <a:schemeClr val="tx1"/>
                          </a:solidFill>
                          <a:latin typeface="Consolas" panose="020B0609020204030204" pitchFamily="49" charset="0"/>
                        </a:rPr>
                        <a:t>Quest</a:t>
                      </a:r>
                      <a:r>
                        <a:rPr lang="en-US" sz="1900" baseline="0" dirty="0">
                          <a:solidFill>
                            <a:schemeClr val="tx1"/>
                          </a:solidFill>
                          <a:latin typeface="Consolas" panose="020B0609020204030204" pitchFamily="49" charset="0"/>
                        </a:rPr>
                        <a:t> indicators</a:t>
                      </a:r>
                      <a:endParaRPr lang="en-US" sz="1900" dirty="0">
                        <a:solidFill>
                          <a:schemeClr val="tx1"/>
                        </a:solidFill>
                        <a:latin typeface="Consolas" panose="020B0609020204030204" pitchFamily="49" charset="0"/>
                      </a:endParaRPr>
                    </a:p>
                  </a:txBody>
                  <a:tcPr marL="95940" marR="95940" marT="47970" marB="4797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900" dirty="0">
                          <a:solidFill>
                            <a:schemeClr val="tx1"/>
                          </a:solidFill>
                          <a:latin typeface="Consolas" panose="020B0609020204030204" pitchFamily="49" charset="0"/>
                        </a:rPr>
                        <a:t>Quest Log</a:t>
                      </a:r>
                    </a:p>
                  </a:txBody>
                  <a:tcPr marL="95940" marR="95940" marT="47970" marB="47970" anchor="ctr"/>
                </a:tc>
                <a:extLst>
                  <a:ext uri="{0D108BD9-81ED-4DB2-BD59-A6C34878D82A}">
                    <a16:rowId xmlns:a16="http://schemas.microsoft.com/office/drawing/2014/main" val="3583806877"/>
                  </a:ext>
                </a:extLst>
              </a:tr>
            </a:tbl>
          </a:graphicData>
        </a:graphic>
      </p:graphicFrame>
    </p:spTree>
    <p:extLst>
      <p:ext uri="{BB962C8B-B14F-4D97-AF65-F5344CB8AC3E}">
        <p14:creationId xmlns:p14="http://schemas.microsoft.com/office/powerpoint/2010/main" val="40413225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AE5BBF1-223C-AF73-05B1-B0AB4B83AD4C}"/>
              </a:ext>
            </a:extLst>
          </p:cNvPr>
          <p:cNvSpPr>
            <a:spLocks noGrp="1"/>
          </p:cNvSpPr>
          <p:nvPr>
            <p:ph type="title"/>
          </p:nvPr>
        </p:nvSpPr>
        <p:spPr>
          <a:xfrm>
            <a:off x="572493" y="238539"/>
            <a:ext cx="11018520" cy="1434415"/>
          </a:xfrm>
        </p:spPr>
        <p:txBody>
          <a:bodyPr anchor="b">
            <a:normAutofit/>
          </a:bodyPr>
          <a:lstStyle/>
          <a:p>
            <a:r>
              <a:rPr lang="en-US" sz="5400" dirty="0">
                <a:latin typeface="Consolas" panose="020B0609020204030204" pitchFamily="49" charset="0"/>
              </a:rPr>
              <a:t>Difficulties</a:t>
            </a:r>
          </a:p>
        </p:txBody>
      </p:sp>
      <p:sp>
        <p:nvSpPr>
          <p:cNvPr id="26"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Duke Nukem Forever Difficulty Selection - &quot;Piece of Cake&quot; difficulty selected - difficulty descript is &quot;Easy difficulty. You don't play many shooters.&quot;">
            <a:extLst>
              <a:ext uri="{FF2B5EF4-FFF2-40B4-BE49-F238E27FC236}">
                <a16:creationId xmlns:a16="http://schemas.microsoft.com/office/drawing/2014/main" id="{07015E0E-BF0F-1D10-C7C9-DEDF337E3099}"/>
              </a:ext>
            </a:extLst>
          </p:cNvPr>
          <p:cNvPicPr>
            <a:picLocks noChangeAspect="1"/>
          </p:cNvPicPr>
          <p:nvPr/>
        </p:nvPicPr>
        <p:blipFill>
          <a:blip r:embed="rId2"/>
          <a:stretch>
            <a:fillRect/>
          </a:stretch>
        </p:blipFill>
        <p:spPr>
          <a:xfrm>
            <a:off x="86441" y="2181104"/>
            <a:ext cx="5982485" cy="3439536"/>
          </a:xfrm>
          <a:prstGeom prst="rect">
            <a:avLst/>
          </a:prstGeom>
          <a:ln w="12700">
            <a:solidFill>
              <a:schemeClr val="tx1">
                <a:lumMod val="65000"/>
              </a:schemeClr>
            </a:solidFill>
          </a:ln>
        </p:spPr>
      </p:pic>
      <p:pic>
        <p:nvPicPr>
          <p:cNvPr id="9" name="Picture 8" descr="Duke Nukem Forever Difficulty Selection - &quot;Come Get Some&quot; difficulty selected - difficulty descript is &quot;Hard difficulty. Enemies are tougher and deal more damage.&quot;">
            <a:extLst>
              <a:ext uri="{FF2B5EF4-FFF2-40B4-BE49-F238E27FC236}">
                <a16:creationId xmlns:a16="http://schemas.microsoft.com/office/drawing/2014/main" id="{D06DC630-AEA0-49F5-40F7-11E636F43937}"/>
              </a:ext>
            </a:extLst>
          </p:cNvPr>
          <p:cNvPicPr>
            <a:picLocks noChangeAspect="1"/>
          </p:cNvPicPr>
          <p:nvPr/>
        </p:nvPicPr>
        <p:blipFill>
          <a:blip r:embed="rId3"/>
          <a:stretch>
            <a:fillRect/>
          </a:stretch>
        </p:blipFill>
        <p:spPr>
          <a:xfrm>
            <a:off x="6096001" y="2181104"/>
            <a:ext cx="6009558" cy="3439536"/>
          </a:xfrm>
          <a:prstGeom prst="rect">
            <a:avLst/>
          </a:prstGeom>
          <a:ln w="12700">
            <a:solidFill>
              <a:schemeClr val="tx1">
                <a:lumMod val="65000"/>
              </a:schemeClr>
            </a:solidFill>
          </a:ln>
        </p:spPr>
      </p:pic>
    </p:spTree>
    <p:extLst>
      <p:ext uri="{BB962C8B-B14F-4D97-AF65-F5344CB8AC3E}">
        <p14:creationId xmlns:p14="http://schemas.microsoft.com/office/powerpoint/2010/main" val="27273120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C4879EFC-8E62-4E00-973C-C45EE9EC67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AE5BBF1-223C-AF73-05B1-B0AB4B83AD4C}"/>
              </a:ext>
            </a:extLst>
          </p:cNvPr>
          <p:cNvSpPr>
            <a:spLocks noGrp="1"/>
          </p:cNvSpPr>
          <p:nvPr>
            <p:ph type="title"/>
          </p:nvPr>
        </p:nvSpPr>
        <p:spPr>
          <a:xfrm>
            <a:off x="638881" y="457200"/>
            <a:ext cx="10909640" cy="1368614"/>
          </a:xfrm>
        </p:spPr>
        <p:txBody>
          <a:bodyPr vert="horz" lIns="91440" tIns="45720" rIns="91440" bIns="45720" rtlCol="0" anchor="ctr">
            <a:normAutofit/>
          </a:bodyPr>
          <a:lstStyle/>
          <a:p>
            <a:pPr algn="ctr"/>
            <a:r>
              <a:rPr lang="en-US" sz="6600" dirty="0">
                <a:latin typeface="Consolas" panose="020B0609020204030204" pitchFamily="49" charset="0"/>
              </a:rPr>
              <a:t>Last of Us Examples</a:t>
            </a:r>
          </a:p>
        </p:txBody>
      </p:sp>
      <p:sp>
        <p:nvSpPr>
          <p:cNvPr id="16" name="sketch line">
            <a:extLst>
              <a:ext uri="{FF2B5EF4-FFF2-40B4-BE49-F238E27FC236}">
                <a16:creationId xmlns:a16="http://schemas.microsoft.com/office/drawing/2014/main" id="{D6A9C53F-5F90-40A5-8C85-5412D39C8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1850683"/>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Online Media 8" title="The Last of Us Part I - Accessibility Trailer | PS5 Games">
            <a:hlinkClick r:id="" action="ppaction://media"/>
            <a:extLst>
              <a:ext uri="{FF2B5EF4-FFF2-40B4-BE49-F238E27FC236}">
                <a16:creationId xmlns:a16="http://schemas.microsoft.com/office/drawing/2014/main" id="{1C0C44B6-97E2-44D8-322C-D5E510DA6DB8}"/>
              </a:ext>
            </a:extLst>
          </p:cNvPr>
          <p:cNvPicPr>
            <a:picLocks noRot="1" noChangeAspect="1"/>
          </p:cNvPicPr>
          <p:nvPr>
            <a:videoFile r:link="rId1"/>
          </p:nvPr>
        </p:nvPicPr>
        <p:blipFill>
          <a:blip r:embed="rId5"/>
          <a:stretch>
            <a:fillRect/>
          </a:stretch>
        </p:blipFill>
        <p:spPr>
          <a:xfrm>
            <a:off x="85346" y="2283013"/>
            <a:ext cx="6010655" cy="3396020"/>
          </a:xfrm>
          <a:prstGeom prst="rect">
            <a:avLst/>
          </a:prstGeom>
          <a:ln w="19050">
            <a:solidFill>
              <a:schemeClr val="tx1">
                <a:lumMod val="50000"/>
              </a:schemeClr>
            </a:solidFill>
          </a:ln>
        </p:spPr>
      </p:pic>
      <p:pic>
        <p:nvPicPr>
          <p:cNvPr id="8" name="Online Media 7" title="The Last of Us Part II - Accessibility Features Gameplay">
            <a:hlinkClick r:id="" action="ppaction://media"/>
            <a:extLst>
              <a:ext uri="{FF2B5EF4-FFF2-40B4-BE49-F238E27FC236}">
                <a16:creationId xmlns:a16="http://schemas.microsoft.com/office/drawing/2014/main" id="{A7671479-6132-E317-9BD3-3E78819265F0}"/>
              </a:ext>
            </a:extLst>
          </p:cNvPr>
          <p:cNvPicPr>
            <a:picLocks noRot="1" noChangeAspect="1"/>
          </p:cNvPicPr>
          <p:nvPr>
            <a:videoFile r:link="rId2"/>
          </p:nvPr>
        </p:nvPicPr>
        <p:blipFill>
          <a:blip r:embed="rId6"/>
          <a:stretch>
            <a:fillRect/>
          </a:stretch>
        </p:blipFill>
        <p:spPr>
          <a:xfrm>
            <a:off x="6093701" y="2283014"/>
            <a:ext cx="6010653" cy="3396019"/>
          </a:xfrm>
          <a:prstGeom prst="rect">
            <a:avLst/>
          </a:prstGeom>
          <a:ln w="19050">
            <a:solidFill>
              <a:schemeClr val="tx1">
                <a:lumMod val="50000"/>
              </a:schemeClr>
            </a:solidFill>
          </a:ln>
        </p:spPr>
      </p:pic>
    </p:spTree>
    <p:extLst>
      <p:ext uri="{BB962C8B-B14F-4D97-AF65-F5344CB8AC3E}">
        <p14:creationId xmlns:p14="http://schemas.microsoft.com/office/powerpoint/2010/main" val="3839351281"/>
      </p:ext>
    </p:extLst>
  </p:cSld>
  <p:clrMapOvr>
    <a:masterClrMapping/>
  </p:clrMapOvr>
  <p:timing>
    <p:tnLst>
      <p:par>
        <p:cTn id="1" dur="indefinite" restart="never" nodeType="tmRoot">
          <p:childTnLst>
            <p:video>
              <p:cMediaNode vol="80000">
                <p:cTn id="2" fill="hold" display="0">
                  <p:stCondLst>
                    <p:cond delay="indefinite"/>
                  </p:stCondLst>
                </p:cTn>
                <p:tgtEl>
                  <p:spTgt spid="8"/>
                </p:tgtEl>
              </p:cMediaNode>
            </p:video>
            <p:video>
              <p:cMediaNode vol="80000">
                <p:cTn id="3" fill="hold" display="0">
                  <p:stCondLst>
                    <p:cond delay="indefinite"/>
                  </p:stCondLst>
                </p:cTn>
                <p:tgtEl>
                  <p:spTgt spid="9"/>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9B7AD9F6-8CE7-4299-8FC6-328F4DCD3F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AE5BBF1-223C-AF73-05B1-B0AB4B83AD4C}"/>
              </a:ext>
            </a:extLst>
          </p:cNvPr>
          <p:cNvSpPr>
            <a:spLocks noGrp="1"/>
          </p:cNvSpPr>
          <p:nvPr>
            <p:ph type="title"/>
          </p:nvPr>
        </p:nvSpPr>
        <p:spPr>
          <a:xfrm>
            <a:off x="890338" y="640080"/>
            <a:ext cx="3734014" cy="3566160"/>
          </a:xfrm>
        </p:spPr>
        <p:txBody>
          <a:bodyPr vert="horz" lIns="91440" tIns="45720" rIns="91440" bIns="45720" rtlCol="0" anchor="b">
            <a:normAutofit/>
          </a:bodyPr>
          <a:lstStyle/>
          <a:p>
            <a:r>
              <a:rPr lang="en-US" sz="5400" dirty="0">
                <a:latin typeface="Consolas" panose="020B0609020204030204" pitchFamily="49" charset="0"/>
              </a:rPr>
              <a:t>Wingspan Visually Friendly Cards</a:t>
            </a:r>
          </a:p>
        </p:txBody>
      </p:sp>
      <p:sp>
        <p:nvSpPr>
          <p:cNvPr id="20" name="sketchy line">
            <a:extLst>
              <a:ext uri="{FF2B5EF4-FFF2-40B4-BE49-F238E27FC236}">
                <a16:creationId xmlns:a16="http://schemas.microsoft.com/office/drawing/2014/main" id="{F49775AF-8896-43EE-92C6-83497D6DC5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0338" y="4409267"/>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2 versions of the Wingspan Common Raven card. One is the original and the other is a more visually safe one.">
            <a:extLst>
              <a:ext uri="{FF2B5EF4-FFF2-40B4-BE49-F238E27FC236}">
                <a16:creationId xmlns:a16="http://schemas.microsoft.com/office/drawing/2014/main" id="{54CA9552-280A-3357-F437-EBFBCF27324B}"/>
              </a:ext>
            </a:extLst>
          </p:cNvPr>
          <p:cNvPicPr>
            <a:picLocks noChangeAspect="1"/>
          </p:cNvPicPr>
          <p:nvPr/>
        </p:nvPicPr>
        <p:blipFill rotWithShape="1">
          <a:blip r:embed="rId2"/>
          <a:srcRect t="302"/>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6336045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CA4BD6EE-7B51-447C-AAB3-028B7A3E5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AE5BBF1-223C-AF73-05B1-B0AB4B83AD4C}"/>
              </a:ext>
            </a:extLst>
          </p:cNvPr>
          <p:cNvSpPr>
            <a:spLocks noGrp="1"/>
          </p:cNvSpPr>
          <p:nvPr>
            <p:ph type="title"/>
          </p:nvPr>
        </p:nvSpPr>
        <p:spPr>
          <a:xfrm>
            <a:off x="612648" y="433387"/>
            <a:ext cx="4900623" cy="3365646"/>
          </a:xfrm>
        </p:spPr>
        <p:txBody>
          <a:bodyPr vert="horz" lIns="91440" tIns="45720" rIns="91440" bIns="45720" rtlCol="0" anchor="b">
            <a:normAutofit/>
          </a:bodyPr>
          <a:lstStyle/>
          <a:p>
            <a:r>
              <a:rPr lang="en-US" sz="5600" dirty="0">
                <a:latin typeface="Consolas" panose="020B0609020204030204" pitchFamily="49" charset="0"/>
              </a:rPr>
              <a:t>Satisfactory Examples</a:t>
            </a:r>
          </a:p>
        </p:txBody>
      </p:sp>
      <p:pic>
        <p:nvPicPr>
          <p:cNvPr id="10" name="Picture 9" descr="Satisfactory Control Settings highlighting the &quot;Mouse Sensitivity&quot;, &quot;Invert Look&quot;, &quot;Hold to sprint&quot;, and &quot;Build in one click&quot;.">
            <a:extLst>
              <a:ext uri="{FF2B5EF4-FFF2-40B4-BE49-F238E27FC236}">
                <a16:creationId xmlns:a16="http://schemas.microsoft.com/office/drawing/2014/main" id="{4E1801FC-A3F6-20D2-FDFF-E97F88D55CEC}"/>
              </a:ext>
            </a:extLst>
          </p:cNvPr>
          <p:cNvPicPr>
            <a:picLocks noChangeAspect="1"/>
          </p:cNvPicPr>
          <p:nvPr/>
        </p:nvPicPr>
        <p:blipFill>
          <a:blip r:embed="rId2"/>
          <a:stretch>
            <a:fillRect/>
          </a:stretch>
        </p:blipFill>
        <p:spPr>
          <a:xfrm>
            <a:off x="5513271" y="83694"/>
            <a:ext cx="6529095" cy="2219892"/>
          </a:xfrm>
          <a:prstGeom prst="rect">
            <a:avLst/>
          </a:prstGeom>
        </p:spPr>
      </p:pic>
      <p:sp>
        <p:nvSpPr>
          <p:cNvPr id="27" name="sketch line">
            <a:extLst>
              <a:ext uri="{FF2B5EF4-FFF2-40B4-BE49-F238E27FC236}">
                <a16:creationId xmlns:a16="http://schemas.microsoft.com/office/drawing/2014/main" id="{6B5FF7CD-712E-4187-BFF5-B192FFB33A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005089"/>
            <a:ext cx="4343400" cy="18288"/>
          </a:xfrm>
          <a:custGeom>
            <a:avLst/>
            <a:gdLst>
              <a:gd name="connsiteX0" fmla="*/ 0 w 4343400"/>
              <a:gd name="connsiteY0" fmla="*/ 0 h 18288"/>
              <a:gd name="connsiteX1" fmla="*/ 577052 w 4343400"/>
              <a:gd name="connsiteY1" fmla="*/ 0 h 18288"/>
              <a:gd name="connsiteX2" fmla="*/ 1067235 w 4343400"/>
              <a:gd name="connsiteY2" fmla="*/ 0 h 18288"/>
              <a:gd name="connsiteX3" fmla="*/ 1600853 w 4343400"/>
              <a:gd name="connsiteY3" fmla="*/ 0 h 18288"/>
              <a:gd name="connsiteX4" fmla="*/ 2264773 w 4343400"/>
              <a:gd name="connsiteY4" fmla="*/ 0 h 18288"/>
              <a:gd name="connsiteX5" fmla="*/ 2841825 w 4343400"/>
              <a:gd name="connsiteY5" fmla="*/ 0 h 18288"/>
              <a:gd name="connsiteX6" fmla="*/ 3375442 w 4343400"/>
              <a:gd name="connsiteY6" fmla="*/ 0 h 18288"/>
              <a:gd name="connsiteX7" fmla="*/ 4343400 w 4343400"/>
              <a:gd name="connsiteY7" fmla="*/ 0 h 18288"/>
              <a:gd name="connsiteX8" fmla="*/ 4343400 w 4343400"/>
              <a:gd name="connsiteY8" fmla="*/ 18288 h 18288"/>
              <a:gd name="connsiteX9" fmla="*/ 3722914 w 4343400"/>
              <a:gd name="connsiteY9" fmla="*/ 18288 h 18288"/>
              <a:gd name="connsiteX10" fmla="*/ 3189297 w 4343400"/>
              <a:gd name="connsiteY10" fmla="*/ 18288 h 18288"/>
              <a:gd name="connsiteX11" fmla="*/ 2481943 w 4343400"/>
              <a:gd name="connsiteY11" fmla="*/ 18288 h 18288"/>
              <a:gd name="connsiteX12" fmla="*/ 1904891 w 4343400"/>
              <a:gd name="connsiteY12" fmla="*/ 18288 h 18288"/>
              <a:gd name="connsiteX13" fmla="*/ 1414707 w 4343400"/>
              <a:gd name="connsiteY13" fmla="*/ 18288 h 18288"/>
              <a:gd name="connsiteX14" fmla="*/ 750788 w 4343400"/>
              <a:gd name="connsiteY14" fmla="*/ 18288 h 18288"/>
              <a:gd name="connsiteX15" fmla="*/ 0 w 4343400"/>
              <a:gd name="connsiteY15" fmla="*/ 18288 h 18288"/>
              <a:gd name="connsiteX16" fmla="*/ 0 w 43434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43400" h="18288" fill="none" extrusionOk="0">
                <a:moveTo>
                  <a:pt x="0" y="0"/>
                </a:moveTo>
                <a:cubicBezTo>
                  <a:pt x="233209" y="-19550"/>
                  <a:pt x="330816" y="19068"/>
                  <a:pt x="577052" y="0"/>
                </a:cubicBezTo>
                <a:cubicBezTo>
                  <a:pt x="823288" y="-19068"/>
                  <a:pt x="875077" y="10360"/>
                  <a:pt x="1067235" y="0"/>
                </a:cubicBezTo>
                <a:cubicBezTo>
                  <a:pt x="1259393" y="-10360"/>
                  <a:pt x="1410699" y="2939"/>
                  <a:pt x="1600853" y="0"/>
                </a:cubicBezTo>
                <a:cubicBezTo>
                  <a:pt x="1791007" y="-2939"/>
                  <a:pt x="2101644" y="-26225"/>
                  <a:pt x="2264773" y="0"/>
                </a:cubicBezTo>
                <a:cubicBezTo>
                  <a:pt x="2427902" y="26225"/>
                  <a:pt x="2690426" y="-27726"/>
                  <a:pt x="2841825" y="0"/>
                </a:cubicBezTo>
                <a:cubicBezTo>
                  <a:pt x="2993224" y="27726"/>
                  <a:pt x="3172320" y="-18569"/>
                  <a:pt x="3375442" y="0"/>
                </a:cubicBezTo>
                <a:cubicBezTo>
                  <a:pt x="3578564" y="18569"/>
                  <a:pt x="4003119" y="21909"/>
                  <a:pt x="4343400" y="0"/>
                </a:cubicBezTo>
                <a:cubicBezTo>
                  <a:pt x="4343798" y="7429"/>
                  <a:pt x="4343380" y="10822"/>
                  <a:pt x="4343400" y="18288"/>
                </a:cubicBezTo>
                <a:cubicBezTo>
                  <a:pt x="4109047" y="14709"/>
                  <a:pt x="3996986" y="7919"/>
                  <a:pt x="3722914" y="18288"/>
                </a:cubicBezTo>
                <a:cubicBezTo>
                  <a:pt x="3448842" y="28657"/>
                  <a:pt x="3340973" y="29252"/>
                  <a:pt x="3189297" y="18288"/>
                </a:cubicBezTo>
                <a:cubicBezTo>
                  <a:pt x="3037621" y="7324"/>
                  <a:pt x="2636891" y="-9539"/>
                  <a:pt x="2481943" y="18288"/>
                </a:cubicBezTo>
                <a:cubicBezTo>
                  <a:pt x="2326995" y="46115"/>
                  <a:pt x="2131632" y="740"/>
                  <a:pt x="1904891" y="18288"/>
                </a:cubicBezTo>
                <a:cubicBezTo>
                  <a:pt x="1678150" y="35836"/>
                  <a:pt x="1575362" y="-3381"/>
                  <a:pt x="1414707" y="18288"/>
                </a:cubicBezTo>
                <a:cubicBezTo>
                  <a:pt x="1254052" y="39957"/>
                  <a:pt x="1051093" y="-335"/>
                  <a:pt x="750788" y="18288"/>
                </a:cubicBezTo>
                <a:cubicBezTo>
                  <a:pt x="450483" y="36911"/>
                  <a:pt x="293781" y="22900"/>
                  <a:pt x="0" y="18288"/>
                </a:cubicBezTo>
                <a:cubicBezTo>
                  <a:pt x="-591" y="13205"/>
                  <a:pt x="-663" y="6329"/>
                  <a:pt x="0" y="0"/>
                </a:cubicBezTo>
                <a:close/>
              </a:path>
              <a:path w="4343400" h="18288" stroke="0" extrusionOk="0">
                <a:moveTo>
                  <a:pt x="0" y="0"/>
                </a:moveTo>
                <a:cubicBezTo>
                  <a:pt x="212719" y="-28531"/>
                  <a:pt x="340561" y="-1164"/>
                  <a:pt x="577052" y="0"/>
                </a:cubicBezTo>
                <a:cubicBezTo>
                  <a:pt x="813543" y="1164"/>
                  <a:pt x="866967" y="-9376"/>
                  <a:pt x="1067235" y="0"/>
                </a:cubicBezTo>
                <a:cubicBezTo>
                  <a:pt x="1267503" y="9376"/>
                  <a:pt x="1485778" y="-20470"/>
                  <a:pt x="1774589" y="0"/>
                </a:cubicBezTo>
                <a:cubicBezTo>
                  <a:pt x="2063400" y="20470"/>
                  <a:pt x="2090152" y="-14502"/>
                  <a:pt x="2351641" y="0"/>
                </a:cubicBezTo>
                <a:cubicBezTo>
                  <a:pt x="2613130" y="14502"/>
                  <a:pt x="2802864" y="19125"/>
                  <a:pt x="2928693" y="0"/>
                </a:cubicBezTo>
                <a:cubicBezTo>
                  <a:pt x="3054522" y="-19125"/>
                  <a:pt x="3482611" y="-2038"/>
                  <a:pt x="3636046" y="0"/>
                </a:cubicBezTo>
                <a:cubicBezTo>
                  <a:pt x="3789481" y="2038"/>
                  <a:pt x="4012363" y="973"/>
                  <a:pt x="4343400" y="0"/>
                </a:cubicBezTo>
                <a:cubicBezTo>
                  <a:pt x="4342514" y="5429"/>
                  <a:pt x="4344221" y="14046"/>
                  <a:pt x="4343400" y="18288"/>
                </a:cubicBezTo>
                <a:cubicBezTo>
                  <a:pt x="4078870" y="-6138"/>
                  <a:pt x="4015967" y="29658"/>
                  <a:pt x="3809782" y="18288"/>
                </a:cubicBezTo>
                <a:cubicBezTo>
                  <a:pt x="3603597" y="6918"/>
                  <a:pt x="3495552" y="24439"/>
                  <a:pt x="3189297" y="18288"/>
                </a:cubicBezTo>
                <a:cubicBezTo>
                  <a:pt x="2883042" y="12137"/>
                  <a:pt x="2850610" y="32583"/>
                  <a:pt x="2568811" y="18288"/>
                </a:cubicBezTo>
                <a:cubicBezTo>
                  <a:pt x="2287012" y="3993"/>
                  <a:pt x="2279820" y="23580"/>
                  <a:pt x="1991759" y="18288"/>
                </a:cubicBezTo>
                <a:cubicBezTo>
                  <a:pt x="1703698" y="12996"/>
                  <a:pt x="1616455" y="23157"/>
                  <a:pt x="1284405" y="18288"/>
                </a:cubicBezTo>
                <a:cubicBezTo>
                  <a:pt x="952355" y="13419"/>
                  <a:pt x="783530" y="16053"/>
                  <a:pt x="577052" y="18288"/>
                </a:cubicBezTo>
                <a:cubicBezTo>
                  <a:pt x="370574" y="20523"/>
                  <a:pt x="173929" y="5195"/>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descr="Satisfactory Arachnophobia mode checkbox with description letting the user know that turning this one results in spiders being swapped with cats.">
            <a:extLst>
              <a:ext uri="{FF2B5EF4-FFF2-40B4-BE49-F238E27FC236}">
                <a16:creationId xmlns:a16="http://schemas.microsoft.com/office/drawing/2014/main" id="{AC385E52-1221-6878-8078-CC6A5D726FC7}"/>
              </a:ext>
            </a:extLst>
          </p:cNvPr>
          <p:cNvPicPr>
            <a:picLocks noChangeAspect="1"/>
          </p:cNvPicPr>
          <p:nvPr/>
        </p:nvPicPr>
        <p:blipFill>
          <a:blip r:embed="rId3"/>
          <a:stretch>
            <a:fillRect/>
          </a:stretch>
        </p:blipFill>
        <p:spPr>
          <a:xfrm>
            <a:off x="5515606" y="2814201"/>
            <a:ext cx="6526760" cy="3867104"/>
          </a:xfrm>
          <a:prstGeom prst="rect">
            <a:avLst/>
          </a:prstGeom>
        </p:spPr>
      </p:pic>
    </p:spTree>
    <p:extLst>
      <p:ext uri="{BB962C8B-B14F-4D97-AF65-F5344CB8AC3E}">
        <p14:creationId xmlns:p14="http://schemas.microsoft.com/office/powerpoint/2010/main" val="1354473100"/>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538D9D"/>
      </a:hlink>
      <a:folHlink>
        <a:srgbClr val="A5738E"/>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3A418E6B-C5F0-4B95-8D77-61E3EF3B5DF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1635</TotalTime>
  <Words>322</Words>
  <Application>Microsoft Macintosh PowerPoint</Application>
  <PresentationFormat>Widescreen</PresentationFormat>
  <Paragraphs>59</Paragraphs>
  <Slides>14</Slides>
  <Notes>4</Notes>
  <HiddenSlides>0</HiddenSlides>
  <MMClips>4</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Aptos</vt:lpstr>
      <vt:lpstr>Aptos Display</vt:lpstr>
      <vt:lpstr>Arial</vt:lpstr>
      <vt:lpstr>Consolas</vt:lpstr>
      <vt:lpstr>Office Theme</vt:lpstr>
      <vt:lpstr>From Keyboards to Dice</vt:lpstr>
      <vt:lpstr>When everybody plays, we all win.</vt:lpstr>
      <vt:lpstr>Accessibility Benefits All</vt:lpstr>
      <vt:lpstr>Myths</vt:lpstr>
      <vt:lpstr>So Many Ways</vt:lpstr>
      <vt:lpstr>Difficulties</vt:lpstr>
      <vt:lpstr>Last of Us Examples</vt:lpstr>
      <vt:lpstr>Wingspan Visually Friendly Cards</vt:lpstr>
      <vt:lpstr>Satisfactory Examples</vt:lpstr>
      <vt:lpstr>Satisfactory Examples #2</vt:lpstr>
      <vt:lpstr>Representation &amp; Inclusion</vt:lpstr>
      <vt:lpstr>Hellblade Senua’s Sacrifice Example</vt:lpstr>
      <vt:lpstr>Resources</vt:lpstr>
      <vt:lpstr>Thank You! / Q&amp;A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Erissa Duvall</dc:creator>
  <cp:lastModifiedBy>Erissa Duvall</cp:lastModifiedBy>
  <cp:revision>30</cp:revision>
  <dcterms:created xsi:type="dcterms:W3CDTF">2024-06-09T01:30:33Z</dcterms:created>
  <dcterms:modified xsi:type="dcterms:W3CDTF">2024-08-14T13:35:28Z</dcterms:modified>
</cp:coreProperties>
</file>